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" Type="http://schemas.openxmlformats.org/officeDocument/2006/relationships/slide" Target="slides/slide5.xml"/><Relationship Id="rId59" Type="http://schemas.openxmlformats.org/officeDocument/2006/relationships/viewProps" Target="viewProps.xml"/><Relationship Id="rId58" Type="http://schemas.openxmlformats.org/officeDocument/2006/relationships/tableStyles" Target="tableStyles.xml"/><Relationship Id="rId57" Type="http://schemas.openxmlformats.org/officeDocument/2006/relationships/presProps" Target="presProps.xml"/><Relationship Id="rId56" Type="http://schemas.openxmlformats.org/officeDocument/2006/relationships/slide" Target="slides/slide55.xml"/><Relationship Id="rId55" Type="http://schemas.openxmlformats.org/officeDocument/2006/relationships/slide" Target="slides/slide54.xml"/><Relationship Id="rId54" Type="http://schemas.openxmlformats.org/officeDocument/2006/relationships/slide" Target="slides/slide53.xml"/><Relationship Id="rId53" Type="http://schemas.openxmlformats.org/officeDocument/2006/relationships/slide" Target="slides/slide52.xml"/><Relationship Id="rId52" Type="http://schemas.openxmlformats.org/officeDocument/2006/relationships/slide" Target="slides/slide51.xml"/><Relationship Id="rId51" Type="http://schemas.openxmlformats.org/officeDocument/2006/relationships/slide" Target="slides/slide50.xml"/><Relationship Id="rId50" Type="http://schemas.openxmlformats.org/officeDocument/2006/relationships/slide" Target="slides/slide49.xml"/><Relationship Id="rId5" Type="http://schemas.openxmlformats.org/officeDocument/2006/relationships/slide" Target="slides/slide4.xml"/><Relationship Id="rId49" Type="http://schemas.openxmlformats.org/officeDocument/2006/relationships/slide" Target="slides/slide48.xml"/><Relationship Id="rId48" Type="http://schemas.openxmlformats.org/officeDocument/2006/relationships/slide" Target="slides/slide47.xml"/><Relationship Id="rId47" Type="http://schemas.openxmlformats.org/officeDocument/2006/relationships/slide" Target="slides/slide46.xml"/><Relationship Id="rId46" Type="http://schemas.openxmlformats.org/officeDocument/2006/relationships/slide" Target="slides/slide45.xml"/><Relationship Id="rId45" Type="http://schemas.openxmlformats.org/officeDocument/2006/relationships/slide" Target="slides/slide44.xml"/><Relationship Id="rId44" Type="http://schemas.openxmlformats.org/officeDocument/2006/relationships/slide" Target="slides/slide43.xml"/><Relationship Id="rId43" Type="http://schemas.openxmlformats.org/officeDocument/2006/relationships/slide" Target="slides/slide42.xml"/><Relationship Id="rId42" Type="http://schemas.openxmlformats.org/officeDocument/2006/relationships/slide" Target="slides/slide41.xml"/><Relationship Id="rId41" Type="http://schemas.openxmlformats.org/officeDocument/2006/relationships/slide" Target="slides/slide40.xml"/><Relationship Id="rId40" Type="http://schemas.openxmlformats.org/officeDocument/2006/relationships/slide" Target="slides/slide39.xml"/><Relationship Id="rId4" Type="http://schemas.openxmlformats.org/officeDocument/2006/relationships/slide" Target="slides/slide3.xml"/><Relationship Id="rId39" Type="http://schemas.openxmlformats.org/officeDocument/2006/relationships/slide" Target="slides/slide38.xml"/><Relationship Id="rId38" Type="http://schemas.openxmlformats.org/officeDocument/2006/relationships/slide" Target="slides/slide37.xml"/><Relationship Id="rId37" Type="http://schemas.openxmlformats.org/officeDocument/2006/relationships/slide" Target="slides/slide36.xml"/><Relationship Id="rId36" Type="http://schemas.openxmlformats.org/officeDocument/2006/relationships/slide" Target="slides/slide35.xml"/><Relationship Id="rId35" Type="http://schemas.openxmlformats.org/officeDocument/2006/relationships/slide" Target="slides/slide34.xml"/><Relationship Id="rId34" Type="http://schemas.openxmlformats.org/officeDocument/2006/relationships/slide" Target="slides/slide33.xml"/><Relationship Id="rId33" Type="http://schemas.openxmlformats.org/officeDocument/2006/relationships/slide" Target="slides/slide32.xml"/><Relationship Id="rId32" Type="http://schemas.openxmlformats.org/officeDocument/2006/relationships/slide" Target="slides/slide31.xml"/><Relationship Id="rId31" Type="http://schemas.openxmlformats.org/officeDocument/2006/relationships/slide" Target="slides/slide30.xml"/><Relationship Id="rId30" Type="http://schemas.openxmlformats.org/officeDocument/2006/relationships/slide" Target="slides/slide29.xml"/><Relationship Id="rId3" Type="http://schemas.openxmlformats.org/officeDocument/2006/relationships/slide" Target="slides/slide2.xml"/><Relationship Id="rId29" Type="http://schemas.openxmlformats.org/officeDocument/2006/relationships/slide" Target="slides/slide28.xml"/><Relationship Id="rId28" Type="http://schemas.openxmlformats.org/officeDocument/2006/relationships/slide" Target="slides/slide27.xml"/><Relationship Id="rId27" Type="http://schemas.openxmlformats.org/officeDocument/2006/relationships/slide" Target="slides/slide26.xml"/><Relationship Id="rId26" Type="http://schemas.openxmlformats.org/officeDocument/2006/relationships/slide" Target="slides/slide25.xml"/><Relationship Id="rId25" Type="http://schemas.openxmlformats.org/officeDocument/2006/relationships/slide" Target="slides/slide24.xml"/><Relationship Id="rId24" Type="http://schemas.openxmlformats.org/officeDocument/2006/relationships/slide" Target="slides/slide23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35.png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4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4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50.png"/><Relationship Id="rId3" Type="http://schemas.openxmlformats.org/officeDocument/2006/relationships/image" Target="../media/image4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1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5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4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1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Relationship Id="rId3" Type="http://schemas.openxmlformats.org/officeDocument/2006/relationships/image" Target="../media/image7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9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9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9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9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B8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664032" y="0"/>
            <a:ext cx="4527967" cy="647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65645" y="4515764"/>
            <a:ext cx="8215808" cy="76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770167" y="0"/>
            <a:ext cx="4586502" cy="68580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1334744" y="2508796"/>
            <a:ext cx="9060180" cy="9302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7122"/>
              </a:lnSpc>
              <a:tabLst/>
            </a:pPr>
            <a:r>
              <a:rPr sz="5300" b="1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5300" b="1" kern="0" spc="3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精通和</a:t>
            </a:r>
            <a:r>
              <a:rPr sz="5300" b="1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</a:t>
            </a:r>
            <a:r>
              <a:rPr sz="5300" b="1" kern="0" spc="3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办公提效</a:t>
            </a:r>
            <a:endParaRPr sz="5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" name="textbox 12"/>
          <p:cNvSpPr/>
          <p:nvPr/>
        </p:nvSpPr>
        <p:spPr>
          <a:xfrm>
            <a:off x="1277040" y="4966469"/>
            <a:ext cx="824864" cy="302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15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2000" b="1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卢森煌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" name="rect 14"/>
          <p:cNvSpPr/>
          <p:nvPr/>
        </p:nvSpPr>
        <p:spPr>
          <a:xfrm>
            <a:off x="482600" y="4440643"/>
            <a:ext cx="411645" cy="157683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1136903"/>
            <a:ext cx="12192000" cy="5721096"/>
          </a:xfrm>
          <a:prstGeom prst="rect">
            <a:avLst/>
          </a:prstGeom>
        </p:spPr>
      </p:pic>
      <p:sp>
        <p:nvSpPr>
          <p:cNvPr id="104" name="textbox 104"/>
          <p:cNvSpPr/>
          <p:nvPr/>
        </p:nvSpPr>
        <p:spPr>
          <a:xfrm>
            <a:off x="513481" y="236396"/>
            <a:ext cx="3972559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4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亮点2：</a:t>
            </a:r>
            <a:r>
              <a:rPr sz="2700" b="1" kern="0" spc="-56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4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推理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06" name="picture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sp>
        <p:nvSpPr>
          <p:cNvPr id="108" name="textbox 10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99947" y="1192910"/>
            <a:ext cx="10965495" cy="5506128"/>
          </a:xfrm>
          <a:prstGeom prst="rect">
            <a:avLst/>
          </a:prstGeom>
        </p:spPr>
      </p:pic>
      <p:sp>
        <p:nvSpPr>
          <p:cNvPr id="114" name="textbox 114"/>
          <p:cNvSpPr/>
          <p:nvPr/>
        </p:nvSpPr>
        <p:spPr>
          <a:xfrm>
            <a:off x="513481" y="236396"/>
            <a:ext cx="5471159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33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亮点3：</a:t>
            </a:r>
            <a:r>
              <a:rPr sz="2700" b="1" kern="0" spc="-4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33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中文水平高超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116" name="path 116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8" name="path 118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20" name="pictur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sp>
        <p:nvSpPr>
          <p:cNvPr id="122" name="textbox 122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textbox 126"/>
          <p:cNvSpPr/>
          <p:nvPr/>
        </p:nvSpPr>
        <p:spPr>
          <a:xfrm>
            <a:off x="488989" y="236396"/>
            <a:ext cx="4511040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2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访问chat.deepseek.com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28" name="picture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130" name="picture 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132" name="textbox 132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34" name="rect 134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38" name="picture 1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140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142" name="textbox 142"/>
          <p:cNvSpPr/>
          <p:nvPr/>
        </p:nvSpPr>
        <p:spPr>
          <a:xfrm>
            <a:off x="488634" y="310229"/>
            <a:ext cx="1873250" cy="410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81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2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手机端下载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4" name="textbox 144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6" name="rect 146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50" name="rect 150"/>
          <p:cNvSpPr/>
          <p:nvPr/>
        </p:nvSpPr>
        <p:spPr>
          <a:xfrm>
            <a:off x="833627" y="2839211"/>
            <a:ext cx="1074419" cy="2506979"/>
          </a:xfrm>
          <a:prstGeom prst="rect">
            <a:avLst/>
          </a:prstGeom>
          <a:solidFill>
            <a:srgbClr val="F9FAF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2" name="path 152"/>
          <p:cNvSpPr/>
          <p:nvPr/>
        </p:nvSpPr>
        <p:spPr>
          <a:xfrm>
            <a:off x="0" y="6713994"/>
            <a:ext cx="10434802" cy="144005"/>
          </a:xfrm>
          <a:custGeom>
            <a:avLst/>
            <a:gdLst/>
            <a:ahLst/>
            <a:cxnLst/>
            <a:rect l="0" t="0" r="0" b="0"/>
            <a:pathLst>
              <a:path w="16432" h="226">
                <a:moveTo>
                  <a:pt x="0" y="0"/>
                </a:moveTo>
                <a:lnTo>
                  <a:pt x="16432" y="0"/>
                </a:lnTo>
                <a:lnTo>
                  <a:pt x="16335" y="226"/>
                </a:lnTo>
                <a:lnTo>
                  <a:pt x="0" y="226"/>
                </a:lnTo>
                <a:lnTo>
                  <a:pt x="0" y="0"/>
                </a:lnTo>
              </a:path>
            </a:pathLst>
          </a:custGeom>
          <a:solidFill>
            <a:srgbClr val="212B8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4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156" name="picture 1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158" name="textbox 15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0" name="textbox 160"/>
          <p:cNvSpPr/>
          <p:nvPr/>
        </p:nvSpPr>
        <p:spPr>
          <a:xfrm>
            <a:off x="488279" y="310584"/>
            <a:ext cx="1499235" cy="410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9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1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界面说明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2" name="rect 162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66" name="table 166"/>
          <p:cNvGraphicFramePr>
            <a:graphicFrameLocks noGrp="1"/>
          </p:cNvGraphicFramePr>
          <p:nvPr/>
        </p:nvGraphicFramePr>
        <p:xfrm>
          <a:off x="485775" y="2654427"/>
          <a:ext cx="7900669" cy="3624579"/>
        </p:xfrm>
        <a:graphic>
          <a:graphicData uri="http://schemas.openxmlformats.org/drawingml/2006/table">
            <a:tbl>
              <a:tblPr/>
              <a:tblGrid>
                <a:gridCol w="7900669"/>
              </a:tblGrid>
              <a:tr h="362140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8" name="picture 1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95300" y="2663952"/>
            <a:ext cx="7882127" cy="3605783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776334" y="1011554"/>
            <a:ext cx="3289106" cy="5687484"/>
          </a:xfrm>
          <a:prstGeom prst="rect">
            <a:avLst/>
          </a:prstGeom>
        </p:spPr>
      </p:pic>
      <p:sp>
        <p:nvSpPr>
          <p:cNvPr id="172" name="textbox 172"/>
          <p:cNvSpPr/>
          <p:nvPr/>
        </p:nvSpPr>
        <p:spPr>
          <a:xfrm>
            <a:off x="487400" y="1261135"/>
            <a:ext cx="5567679" cy="8115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2225" algn="l" rtl="0" eaLnBrk="0">
              <a:lnSpc>
                <a:spcPts val="2323"/>
              </a:lnSpc>
              <a:tabLst/>
            </a:pP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电脑登录</a:t>
            </a:r>
            <a:r>
              <a:rPr sz="1700" kern="0" spc="-3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“硅基流动”：</a:t>
            </a:r>
            <a:r>
              <a:rPr sz="17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https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://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cloud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siliconflow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cn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/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ts val="3864"/>
              </a:lnSpc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手机/电脑登录</a:t>
            </a:r>
            <a:r>
              <a:rPr sz="1700" kern="0" spc="-3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“秘塔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搜索”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174" name="path 174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6" name="path 176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78" name="textbox 178"/>
          <p:cNvSpPr/>
          <p:nvPr/>
        </p:nvSpPr>
        <p:spPr>
          <a:xfrm>
            <a:off x="487569" y="309519"/>
            <a:ext cx="2998470" cy="411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42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2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服务器繁忙的解决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80" name="picture 1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21600000">
            <a:off x="0" y="836676"/>
            <a:ext cx="12192000" cy="5295900"/>
            <a:chOff x="0" y="0"/>
            <a:chExt cx="12192000" cy="5295900"/>
          </a:xfrm>
        </p:grpSpPr>
        <p:sp>
          <p:nvSpPr>
            <p:cNvPr id="184" name="path 184"/>
            <p:cNvSpPr/>
            <p:nvPr/>
          </p:nvSpPr>
          <p:spPr>
            <a:xfrm>
              <a:off x="0" y="5152644"/>
              <a:ext cx="12192000" cy="143255"/>
            </a:xfrm>
            <a:custGeom>
              <a:avLst/>
              <a:gdLst/>
              <a:ahLst/>
              <a:cxnLst/>
              <a:rect l="0" t="0" r="0" b="0"/>
              <a:pathLst>
                <a:path w="19200" h="225">
                  <a:moveTo>
                    <a:pt x="0" y="0"/>
                  </a:moveTo>
                  <a:lnTo>
                    <a:pt x="19200" y="0"/>
                  </a:lnTo>
                  <a:lnTo>
                    <a:pt x="19200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6" name="path 186"/>
            <p:cNvSpPr/>
            <p:nvPr/>
          </p:nvSpPr>
          <p:spPr>
            <a:xfrm>
              <a:off x="0" y="143255"/>
              <a:ext cx="12192000" cy="5009388"/>
            </a:xfrm>
            <a:custGeom>
              <a:avLst/>
              <a:gdLst/>
              <a:ahLst/>
              <a:cxnLst/>
              <a:rect l="0" t="0" r="0" b="0"/>
              <a:pathLst>
                <a:path w="19200" h="7888">
                  <a:moveTo>
                    <a:pt x="0" y="0"/>
                  </a:moveTo>
                  <a:lnTo>
                    <a:pt x="19200" y="0"/>
                  </a:lnTo>
                  <a:lnTo>
                    <a:pt x="19200" y="7888"/>
                  </a:lnTo>
                  <a:lnTo>
                    <a:pt x="0" y="7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8" name="path 188"/>
            <p:cNvSpPr/>
            <p:nvPr/>
          </p:nvSpPr>
          <p:spPr>
            <a:xfrm>
              <a:off x="0" y="0"/>
              <a:ext cx="12192000" cy="143255"/>
            </a:xfrm>
            <a:custGeom>
              <a:avLst/>
              <a:gdLst/>
              <a:ahLst/>
              <a:cxnLst/>
              <a:rect l="0" t="0" r="0" b="0"/>
              <a:pathLst>
                <a:path w="19200" h="225">
                  <a:moveTo>
                    <a:pt x="0" y="0"/>
                  </a:moveTo>
                  <a:lnTo>
                    <a:pt x="19200" y="0"/>
                  </a:lnTo>
                  <a:lnTo>
                    <a:pt x="19200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90" name="textbox 190"/>
          <p:cNvSpPr/>
          <p:nvPr/>
        </p:nvSpPr>
        <p:spPr>
          <a:xfrm>
            <a:off x="464149" y="2289635"/>
            <a:ext cx="4330065" cy="14325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33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3200" b="1" kern="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第二章</a:t>
            </a:r>
            <a:endParaRPr sz="3200" dirty="0">
              <a:latin typeface="Microsoft YaHei"/>
              <a:ea typeface="Microsoft YaHei"/>
              <a:cs typeface="Microsoft YaHei"/>
            </a:endParaRPr>
          </a:p>
          <a:p>
            <a:pPr marL="63500" algn="l" rtl="0" eaLnBrk="0">
              <a:lnSpc>
                <a:spcPts val="6331"/>
              </a:lnSpc>
              <a:spcBef>
                <a:spcPts val="1240"/>
              </a:spcBef>
              <a:tabLst/>
            </a:pPr>
            <a:r>
              <a:rPr sz="4700" b="1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4700" b="1" kern="0" spc="5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实操</a:t>
            </a:r>
            <a:endParaRPr sz="4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92" name="textbox 192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94" name="rect 194"/>
          <p:cNvSpPr/>
          <p:nvPr/>
        </p:nvSpPr>
        <p:spPr>
          <a:xfrm>
            <a:off x="482600" y="4846688"/>
            <a:ext cx="577621" cy="221246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98" name="picture 1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69392" y="2014728"/>
            <a:ext cx="2712720" cy="3566159"/>
          </a:xfrm>
          <a:prstGeom prst="rect">
            <a:avLst/>
          </a:prstGeom>
        </p:spPr>
      </p:pic>
      <p:pic>
        <p:nvPicPr>
          <p:cNvPr id="200" name="picture 2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006083" y="2014727"/>
            <a:ext cx="2711195" cy="3561588"/>
          </a:xfrm>
          <a:prstGeom prst="rect">
            <a:avLst/>
          </a:prstGeom>
        </p:spPr>
      </p:pic>
      <p:pic>
        <p:nvPicPr>
          <p:cNvPr id="202" name="picture 2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314700" y="2014727"/>
            <a:ext cx="2621279" cy="3561588"/>
          </a:xfrm>
          <a:prstGeom prst="rect">
            <a:avLst/>
          </a:prstGeom>
        </p:spPr>
      </p:pic>
      <p:pic>
        <p:nvPicPr>
          <p:cNvPr id="204" name="picture 2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781288" y="2014727"/>
            <a:ext cx="2595371" cy="3561588"/>
          </a:xfrm>
          <a:prstGeom prst="rect">
            <a:avLst/>
          </a:prstGeom>
        </p:spPr>
      </p:pic>
      <p:sp>
        <p:nvSpPr>
          <p:cNvPr id="206" name="textbox 206"/>
          <p:cNvSpPr/>
          <p:nvPr/>
        </p:nvSpPr>
        <p:spPr>
          <a:xfrm>
            <a:off x="465251" y="1567205"/>
            <a:ext cx="10047605" cy="320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323"/>
              </a:lnSpc>
              <a:tabLst/>
            </a:pP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√信息提取能力                    √多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风格文本输出能力       √</a:t>
            </a:r>
            <a:r>
              <a:rPr sz="17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自我学习能力                  √</a:t>
            </a:r>
            <a:r>
              <a:rPr sz="17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口语级理解能力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208" name="path 208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0" name="path 210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12" name="textbox 212"/>
          <p:cNvSpPr/>
          <p:nvPr/>
        </p:nvSpPr>
        <p:spPr>
          <a:xfrm>
            <a:off x="513481" y="236396"/>
            <a:ext cx="3597909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4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的6大能力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14" name="picture 2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216" name="picture 2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218" name="textbox 21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22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770375" y="2025395"/>
            <a:ext cx="2776727" cy="3657600"/>
          </a:xfrm>
          <a:prstGeom prst="rect">
            <a:avLst/>
          </a:prstGeom>
        </p:spPr>
      </p:pic>
      <p:pic>
        <p:nvPicPr>
          <p:cNvPr id="224" name="picture 2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97052" y="2031491"/>
            <a:ext cx="2708147" cy="3651503"/>
          </a:xfrm>
          <a:prstGeom prst="rect">
            <a:avLst/>
          </a:prstGeom>
        </p:spPr>
      </p:pic>
      <p:sp>
        <p:nvSpPr>
          <p:cNvPr id="226" name="textbox 226"/>
          <p:cNvSpPr/>
          <p:nvPr/>
        </p:nvSpPr>
        <p:spPr>
          <a:xfrm>
            <a:off x="853871" y="1553870"/>
            <a:ext cx="6250304" cy="320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323"/>
              </a:lnSpc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√逻辑推理能力                    √多轮对话的上下文连贯思考能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力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228" name="path 228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0" name="path 230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32" name="textbox 232"/>
          <p:cNvSpPr/>
          <p:nvPr/>
        </p:nvSpPr>
        <p:spPr>
          <a:xfrm>
            <a:off x="513481" y="236396"/>
            <a:ext cx="3597909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4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的6大能力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34" name="picture 2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236" name="picture 2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238" name="textbox 23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42" name="textbox 242"/>
          <p:cNvSpPr/>
          <p:nvPr/>
        </p:nvSpPr>
        <p:spPr>
          <a:xfrm>
            <a:off x="5815076" y="1310030"/>
            <a:ext cx="5841365" cy="43300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323"/>
              </a:lnSpc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发给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的话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叫做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</a:t>
            </a:r>
            <a:r>
              <a:rPr sz="17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Prompt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”,中文称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“提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示词”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ts val="2323"/>
              </a:lnSpc>
              <a:spcBef>
                <a:spcPts val="891"/>
              </a:spcBef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对话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就像领导给下属布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置任务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，要满足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SMART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法则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24765" algn="l" rtl="0" eaLnBrk="0">
              <a:lnSpc>
                <a:spcPts val="2241"/>
              </a:lnSpc>
              <a:spcBef>
                <a:spcPts val="1571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17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Specific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具体的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32384" algn="l" rtl="0" eaLnBrk="0">
              <a:lnSpc>
                <a:spcPts val="2266"/>
              </a:lnSpc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</a:t>
            </a:r>
            <a:r>
              <a:rPr sz="17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Measurable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数据化的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99000"/>
              </a:lnSpc>
              <a:spcBef>
                <a:spcPts val="87"/>
              </a:spcBef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7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Attainable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能达成的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32384" algn="l" rtl="0" eaLnBrk="0">
              <a:lnSpc>
                <a:spcPct val="99000"/>
              </a:lnSpc>
              <a:spcBef>
                <a:spcPts val="87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7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Relevant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关联度高的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4604" algn="l" rtl="0" eaLnBrk="0">
              <a:lnSpc>
                <a:spcPts val="2292"/>
              </a:lnSpc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17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=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Time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bound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时间限制的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ts val="3634"/>
              </a:lnSpc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所以语文很重要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！！！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81280" algn="l" rtl="0" eaLnBrk="0">
              <a:lnSpc>
                <a:spcPct val="96000"/>
              </a:lnSpc>
              <a:spcBef>
                <a:spcPts val="522"/>
              </a:spcBef>
              <a:tabLst/>
            </a:pPr>
            <a:r>
              <a:rPr sz="17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无效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Prompt</a:t>
            </a:r>
            <a:r>
              <a:rPr sz="17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221615" algn="l" rtl="0" eaLnBrk="0">
              <a:lnSpc>
                <a:spcPct val="89000"/>
              </a:lnSpc>
              <a:spcBef>
                <a:spcPts val="208"/>
              </a:spcBef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“告诉我有关科学的一切”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221615" algn="l" rtl="0" eaLnBrk="0">
              <a:lnSpc>
                <a:spcPts val="2323"/>
              </a:lnSpc>
              <a:tabLst/>
            </a:pP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“你能告诉我关于你自己的事情吗？</a:t>
            </a:r>
            <a:r>
              <a:rPr sz="17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81914" algn="l" rtl="0" eaLnBrk="0">
              <a:lnSpc>
                <a:spcPts val="3819"/>
              </a:lnSpc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可以多轮对话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44" name="picture 2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9516" y="1290827"/>
            <a:ext cx="4831079" cy="4277867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246" name="path 246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48" name="path 248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50" name="picture 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252" name="picture 2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254" name="textbox 254"/>
          <p:cNvSpPr/>
          <p:nvPr/>
        </p:nvSpPr>
        <p:spPr>
          <a:xfrm>
            <a:off x="487214" y="312004"/>
            <a:ext cx="1874520" cy="408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11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2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提示词技巧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56" name="textbox 256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1600000">
            <a:off x="0" y="2257044"/>
            <a:ext cx="12192000" cy="4600955"/>
            <a:chOff x="0" y="0"/>
            <a:chExt cx="12192000" cy="4600955"/>
          </a:xfrm>
        </p:grpSpPr>
        <p:sp>
          <p:nvSpPr>
            <p:cNvPr id="16" name="path 16"/>
            <p:cNvSpPr/>
            <p:nvPr/>
          </p:nvSpPr>
          <p:spPr>
            <a:xfrm>
              <a:off x="0" y="0"/>
              <a:ext cx="12192000" cy="4258055"/>
            </a:xfrm>
            <a:custGeom>
              <a:avLst/>
              <a:gdLst/>
              <a:ahLst/>
              <a:cxnLst/>
              <a:rect l="0" t="0" r="0" b="0"/>
              <a:pathLst>
                <a:path w="19200" h="6705">
                  <a:moveTo>
                    <a:pt x="0" y="0"/>
                  </a:moveTo>
                  <a:lnTo>
                    <a:pt x="19200" y="0"/>
                  </a:lnTo>
                  <a:lnTo>
                    <a:pt x="19200" y="6705"/>
                  </a:lnTo>
                  <a:lnTo>
                    <a:pt x="0" y="6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" name="path 18"/>
            <p:cNvSpPr/>
            <p:nvPr/>
          </p:nvSpPr>
          <p:spPr>
            <a:xfrm>
              <a:off x="0" y="4258055"/>
              <a:ext cx="12192000" cy="342900"/>
            </a:xfrm>
            <a:custGeom>
              <a:avLst/>
              <a:gdLst/>
              <a:ahLst/>
              <a:cxnLst/>
              <a:rect l="0" t="0" r="0" b="0"/>
              <a:pathLst>
                <a:path w="19200" h="540">
                  <a:moveTo>
                    <a:pt x="0" y="0"/>
                  </a:moveTo>
                  <a:lnTo>
                    <a:pt x="19200" y="0"/>
                  </a:lnTo>
                  <a:lnTo>
                    <a:pt x="19200" y="540"/>
                  </a:lnTo>
                  <a:lnTo>
                    <a:pt x="0" y="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20"/>
          <p:cNvSpPr/>
          <p:nvPr/>
        </p:nvSpPr>
        <p:spPr>
          <a:xfrm>
            <a:off x="842010" y="2446655"/>
            <a:ext cx="6604634" cy="38601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31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13054" algn="l" rtl="0" eaLnBrk="0">
              <a:lnSpc>
                <a:spcPct val="96000"/>
              </a:lnSpc>
              <a:tabLst>
                <a:tab pos="375284" algn="l"/>
              </a:tabLst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北京邮电大学自动化专业-&gt;阿里巴巴产品经理。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383540" indent="-70485" algn="l" rtl="0" eaLnBrk="0">
              <a:lnSpc>
                <a:spcPct val="122000"/>
              </a:lnSpc>
              <a:spcBef>
                <a:spcPts val="1440"/>
              </a:spcBef>
              <a:tabLst>
                <a:tab pos="377825" algn="l"/>
              </a:tabLst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前啊喔科技</a:t>
            </a:r>
            <a:r>
              <a:rPr sz="1700" kern="0" spc="2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CEO</a:t>
            </a:r>
            <a:r>
              <a:rPr sz="1700" kern="0" spc="-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1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18</a:t>
            </a:r>
            <a:r>
              <a:rPr sz="1700" kern="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个月完成</a:t>
            </a:r>
            <a:r>
              <a:rPr sz="1700" kern="0" spc="3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r>
              <a:rPr sz="1700" kern="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轮融资</a:t>
            </a:r>
            <a:r>
              <a:rPr sz="1700" kern="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3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公司旗下有基于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ChatGPT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的应用</a:t>
            </a:r>
            <a:r>
              <a:rPr sz="1700" kern="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“万能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700" kern="0" spc="-3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助手”</a:t>
            </a:r>
            <a:r>
              <a:rPr sz="1700" kern="0" spc="-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700" kern="0" spc="-3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700" kern="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装修效果图生成”。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375284" indent="-62230" algn="l" rtl="0" eaLnBrk="0">
              <a:lnSpc>
                <a:spcPct val="129000"/>
              </a:lnSpc>
              <a:spcBef>
                <a:spcPts val="913"/>
              </a:spcBef>
              <a:tabLst>
                <a:tab pos="374650" algn="l"/>
              </a:tabLst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700" kern="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著有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1700" kern="0" spc="-3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1700" kern="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对话第一书《</a:t>
            </a:r>
            <a:r>
              <a:rPr sz="1700" kern="0" spc="-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Prompt</a:t>
            </a:r>
            <a:r>
              <a:rPr sz="1700" kern="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魔法书》</a:t>
            </a:r>
            <a:r>
              <a:rPr sz="1700" kern="0" spc="-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、《产品</a:t>
            </a:r>
            <a:r>
              <a:rPr sz="1700" kern="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经理面试攻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略》（豆瓣 7.8 分</a:t>
            </a:r>
            <a:r>
              <a:rPr sz="1700" kern="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1700" kern="0" spc="-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-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</a:t>
            </a:r>
            <a:r>
              <a:rPr sz="1700" kern="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DeepSeep</a:t>
            </a:r>
            <a:r>
              <a:rPr sz="1700" kern="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》机械工业出版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社。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313054" algn="l" rtl="0" eaLnBrk="0">
              <a:lnSpc>
                <a:spcPct val="96000"/>
              </a:lnSpc>
              <a:spcBef>
                <a:spcPts val="1447"/>
              </a:spcBef>
              <a:tabLst>
                <a:tab pos="375920" algn="l"/>
              </a:tabLst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创业故事被央视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CCTV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2、</a:t>
            </a:r>
            <a:r>
              <a:rPr sz="1700" kern="0" spc="-3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北京日报、</a:t>
            </a:r>
            <a:r>
              <a:rPr sz="1700" kern="0" spc="-3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深圳卫视等报道过。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521334" indent="-208279" algn="l" rtl="0" eaLnBrk="0">
              <a:lnSpc>
                <a:spcPct val="129000"/>
              </a:lnSpc>
              <a:spcBef>
                <a:spcPts val="1102"/>
              </a:spcBef>
              <a:tabLst>
                <a:tab pos="377825" algn="l"/>
              </a:tabLst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700" kern="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上海交大特聘讲师</a:t>
            </a:r>
            <a:r>
              <a:rPr sz="1700" kern="0" spc="-2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700" kern="0" spc="-2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华为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ICT</a:t>
            </a:r>
            <a:r>
              <a:rPr sz="1700" kern="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学院讲师</a:t>
            </a:r>
            <a:r>
              <a:rPr sz="1700" kern="0" spc="-2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700" kern="0" spc="-2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快手公益卓越讲师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（全国仅6人</a:t>
            </a:r>
            <a:r>
              <a:rPr sz="1700" kern="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1700" kern="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-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3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为多家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500强企业授课。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60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13054" algn="l" rtl="0" eaLnBrk="0">
              <a:lnSpc>
                <a:spcPct val="96000"/>
              </a:lnSpc>
              <a:tabLst>
                <a:tab pos="375920" algn="l"/>
              </a:tabLst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持有软著 25 个</a:t>
            </a:r>
            <a:r>
              <a:rPr sz="1700" kern="0" spc="-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3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专利</a:t>
            </a:r>
            <a:r>
              <a:rPr sz="1700" kern="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</a:t>
            </a:r>
            <a:r>
              <a:rPr sz="1700" kern="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个。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4710" y="6075679"/>
            <a:ext cx="300355" cy="15684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4710" y="5287009"/>
            <a:ext cx="300355" cy="15684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4710" y="4854575"/>
            <a:ext cx="300355" cy="15684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4710" y="3709669"/>
            <a:ext cx="300355" cy="15684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4710" y="2921000"/>
            <a:ext cx="300355" cy="15684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4710" y="2488564"/>
            <a:ext cx="300355" cy="156845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69526" y="863564"/>
            <a:ext cx="3520329" cy="5659154"/>
          </a:xfrm>
          <a:prstGeom prst="rect">
            <a:avLst/>
          </a:prstGeom>
        </p:spPr>
      </p:pic>
      <p:sp>
        <p:nvSpPr>
          <p:cNvPr id="36" name="textbox 36"/>
          <p:cNvSpPr/>
          <p:nvPr/>
        </p:nvSpPr>
        <p:spPr>
          <a:xfrm>
            <a:off x="845815" y="804079"/>
            <a:ext cx="1583689" cy="5759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51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3900" b="1" kern="0" spc="18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卢森煌</a:t>
            </a:r>
            <a:endParaRPr sz="39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48613" y="1567281"/>
            <a:ext cx="6149085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60" name="textbox 260"/>
          <p:cNvSpPr/>
          <p:nvPr/>
        </p:nvSpPr>
        <p:spPr>
          <a:xfrm>
            <a:off x="488634" y="236396"/>
            <a:ext cx="3901440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3686"/>
              </a:lnSpc>
              <a:tabLst/>
            </a:pPr>
            <a:r>
              <a:rPr sz="2700" b="1" kern="0" spc="1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为什么必须会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Prompt</a:t>
            </a:r>
            <a:r>
              <a:rPr sz="2700" b="1" kern="0" spc="1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？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62" name="textbox 262"/>
          <p:cNvSpPr/>
          <p:nvPr/>
        </p:nvSpPr>
        <p:spPr>
          <a:xfrm>
            <a:off x="3410051" y="1021156"/>
            <a:ext cx="5187950" cy="2711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86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不会写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Prompt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会写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Prompt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64" name="picture 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266" name="picture 2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268" name="textbox 26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70" name="rect 270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2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74" name="textbox 274"/>
          <p:cNvSpPr/>
          <p:nvPr/>
        </p:nvSpPr>
        <p:spPr>
          <a:xfrm>
            <a:off x="5793841" y="1420088"/>
            <a:ext cx="5739129" cy="40938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82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970" algn="l" rtl="0" eaLnBrk="0">
              <a:lnSpc>
                <a:spcPct val="95000"/>
              </a:lnSpc>
              <a:tabLst/>
            </a:pP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技巧2</a:t>
            </a:r>
            <a:r>
              <a:rPr sz="17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：提供背景信息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67944" algn="l" rtl="0" eaLnBrk="0">
              <a:lnSpc>
                <a:spcPts val="2174"/>
              </a:lnSpc>
              <a:spcBef>
                <a:spcPts val="515"/>
              </a:spcBef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Segoe UI Emoji"/>
                <a:ea typeface="Segoe UI Emoji"/>
                <a:cs typeface="Segoe UI Emoji"/>
              </a:rPr>
              <a:t>×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反例</a:t>
            </a:r>
            <a:r>
              <a:rPr sz="1700" kern="0" spc="-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：这段话怎么修改更好：</a:t>
            </a:r>
            <a:r>
              <a:rPr sz="17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"产品具有卓越性能"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4604" algn="l" rtl="0" eaLnBrk="0">
              <a:lnSpc>
                <a:spcPts val="2323"/>
              </a:lnSpc>
              <a:spcBef>
                <a:spcPts val="1101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缺陷诊断</a:t>
            </a:r>
            <a:r>
              <a:rPr sz="17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：缺失产品类型/受众/使用场景等关键信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息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9369" algn="l" rtl="0" eaLnBrk="0">
              <a:lnSpc>
                <a:spcPts val="2174"/>
              </a:lnSpc>
              <a:spcBef>
                <a:spcPts val="512"/>
              </a:spcBef>
              <a:tabLst/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Segoe UI Emoji"/>
                <a:ea typeface="Segoe UI Emoji"/>
                <a:cs typeface="Segoe UI Emoji"/>
              </a:rPr>
              <a:t>✅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正例：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2700" indent="1270" algn="l" rtl="0" eaLnBrk="0">
              <a:lnSpc>
                <a:spcPct val="127000"/>
              </a:lnSpc>
              <a:spcBef>
                <a:spcPts val="1010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我正在修改智能手环英文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产品说明书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目标用户是北美户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外运动爱好者。</a:t>
            </a:r>
            <a:r>
              <a:rPr sz="17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请将"产品具有卓越性能"改为：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3334" algn="l" rtl="0" eaLnBrk="0">
              <a:lnSpc>
                <a:spcPts val="2323"/>
              </a:lnSpc>
              <a:spcBef>
                <a:spcPts val="1120"/>
              </a:spcBef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包含防水等级/续航数据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marL="13970" algn="l" rtl="0" eaLnBrk="0">
              <a:lnSpc>
                <a:spcPts val="2323"/>
              </a:lnSpc>
              <a:spcBef>
                <a:spcPts val="1"/>
              </a:spcBef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添加符合美国人认知的类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比参照（如</a:t>
            </a:r>
            <a:r>
              <a:rPr sz="1700" kern="0" spc="-4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“续航堪比马拉松运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76" name="textbox 276"/>
          <p:cNvSpPr/>
          <p:nvPr/>
        </p:nvSpPr>
        <p:spPr>
          <a:xfrm>
            <a:off x="780389" y="1419860"/>
            <a:ext cx="4233545" cy="40176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31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技巧1：</a:t>
            </a:r>
            <a:r>
              <a:rPr sz="17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明确具体目标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66675" algn="l" rtl="0" eaLnBrk="0">
              <a:lnSpc>
                <a:spcPts val="2174"/>
              </a:lnSpc>
              <a:spcBef>
                <a:spcPts val="515"/>
              </a:spcBef>
              <a:tabLst/>
            </a:pPr>
            <a:r>
              <a:rPr sz="1700" kern="0" spc="140" dirty="0">
                <a:solidFill>
                  <a:srgbClr val="000000">
                    <a:alpha val="100000"/>
                  </a:srgbClr>
                </a:solidFill>
                <a:latin typeface="Segoe UI Emoji"/>
                <a:ea typeface="Segoe UI Emoji"/>
                <a:cs typeface="Segoe UI Emoji"/>
              </a:rPr>
              <a:t>×</a:t>
            </a:r>
            <a:r>
              <a:rPr sz="17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反例：</a:t>
            </a:r>
            <a:r>
              <a:rPr sz="17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帮我写个方案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3334" algn="l" rtl="0" eaLnBrk="0">
              <a:lnSpc>
                <a:spcPct val="127000"/>
              </a:lnSpc>
              <a:spcBef>
                <a:spcPts val="1008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缺陷诊断</a:t>
            </a:r>
            <a:r>
              <a:rPr sz="1700" kern="0" spc="-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：缺少行业/场景/格式等关键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约束条件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8734" algn="l" rtl="0" eaLnBrk="0">
              <a:lnSpc>
                <a:spcPts val="2174"/>
              </a:lnSpc>
              <a:spcBef>
                <a:spcPts val="517"/>
              </a:spcBef>
              <a:tabLst/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Segoe UI Emoji"/>
                <a:ea typeface="Segoe UI Emoji"/>
                <a:cs typeface="Segoe UI Emoji"/>
              </a:rPr>
              <a:t>✅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正例：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96000"/>
              </a:lnSpc>
              <a:spcBef>
                <a:spcPts val="1428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作为跨境电商创业者</a:t>
            </a:r>
            <a:r>
              <a:rPr sz="17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，我需要制定亚马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96000"/>
              </a:lnSpc>
              <a:spcBef>
                <a:spcPts val="847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逊新品推广方案</a:t>
            </a:r>
            <a:r>
              <a:rPr sz="17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请按以下框架展开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76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2323"/>
              </a:lnSpc>
              <a:tabLst/>
            </a:pP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市场调研方法（要求包含3种低成本工具）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78" name="textbox 278"/>
          <p:cNvSpPr/>
          <p:nvPr/>
        </p:nvSpPr>
        <p:spPr>
          <a:xfrm>
            <a:off x="780618" y="5549290"/>
            <a:ext cx="3876040" cy="11042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823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29000"/>
              </a:lnSpc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推广阶段划分（分预热期/爆发期/长尾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期）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02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风险控制清单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80" name="textbox 280"/>
          <p:cNvSpPr/>
          <p:nvPr/>
        </p:nvSpPr>
        <p:spPr>
          <a:xfrm>
            <a:off x="5795898" y="5549290"/>
            <a:ext cx="4098925" cy="7531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334" algn="l" rtl="0" eaLnBrk="0">
              <a:lnSpc>
                <a:spcPts val="2323"/>
              </a:lnSpc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动员的耐力”）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2323"/>
              </a:lnSpc>
              <a:spcBef>
                <a:spcPts val="1"/>
              </a:spcBef>
              <a:tabLst/>
            </a:pP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使用激励性动词（如</a:t>
            </a:r>
            <a:r>
              <a:rPr sz="1700" kern="0" spc="-4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“征服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极端环境”）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82" name="path 282"/>
          <p:cNvSpPr/>
          <p:nvPr/>
        </p:nvSpPr>
        <p:spPr>
          <a:xfrm>
            <a:off x="0" y="6713994"/>
            <a:ext cx="10434802" cy="144005"/>
          </a:xfrm>
          <a:custGeom>
            <a:avLst/>
            <a:gdLst/>
            <a:ahLst/>
            <a:cxnLst/>
            <a:rect l="0" t="0" r="0" b="0"/>
            <a:pathLst>
              <a:path w="16432" h="226">
                <a:moveTo>
                  <a:pt x="0" y="0"/>
                </a:moveTo>
                <a:lnTo>
                  <a:pt x="16432" y="0"/>
                </a:lnTo>
                <a:lnTo>
                  <a:pt x="16335" y="226"/>
                </a:lnTo>
                <a:lnTo>
                  <a:pt x="0" y="226"/>
                </a:lnTo>
                <a:lnTo>
                  <a:pt x="0" y="0"/>
                </a:lnTo>
              </a:path>
            </a:pathLst>
          </a:custGeom>
          <a:solidFill>
            <a:srgbClr val="212B8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4" name="textbox 284"/>
          <p:cNvSpPr/>
          <p:nvPr/>
        </p:nvSpPr>
        <p:spPr>
          <a:xfrm>
            <a:off x="487924" y="311649"/>
            <a:ext cx="2623185" cy="4095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97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2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更多提示词技巧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86" name="picture 2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288" name="picture 2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290" name="textbox 290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92" name="rect 292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2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96" name="textbox 296"/>
          <p:cNvSpPr/>
          <p:nvPr/>
        </p:nvSpPr>
        <p:spPr>
          <a:xfrm>
            <a:off x="741883" y="1592173"/>
            <a:ext cx="4721225" cy="37376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82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技巧3</a:t>
            </a:r>
            <a:r>
              <a:rPr sz="17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：分步拆解复杂问题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66039" algn="l" rtl="0" eaLnBrk="0">
              <a:lnSpc>
                <a:spcPts val="2323"/>
              </a:lnSpc>
              <a:spcBef>
                <a:spcPts val="518"/>
              </a:spcBef>
              <a:tabLst/>
            </a:pP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Segoe UI Emoji"/>
                <a:ea typeface="Segoe UI Emoji"/>
                <a:cs typeface="Segoe UI Emoji"/>
              </a:rPr>
              <a:t>×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反例</a:t>
            </a:r>
            <a:r>
              <a:rPr sz="17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：如何从零开始做小红书账号？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3334" algn="l" rtl="0" eaLnBrk="0">
              <a:lnSpc>
                <a:spcPct val="87000"/>
              </a:lnSpc>
              <a:spcBef>
                <a:spcPts val="1422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缺陷诊断：</a:t>
            </a:r>
            <a:r>
              <a:rPr sz="17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问题过于宏大</a:t>
            </a:r>
            <a:r>
              <a:rPr sz="17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易得到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泛泛回答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38100" algn="l" rtl="0" eaLnBrk="0">
              <a:lnSpc>
                <a:spcPts val="6998"/>
              </a:lnSpc>
              <a:tabLst/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Segoe UI Emoji"/>
                <a:ea typeface="Segoe UI Emoji"/>
                <a:cs typeface="Segoe UI Emoji"/>
              </a:rPr>
              <a:t>✅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正例：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3970" algn="l" rtl="0" eaLnBrk="0">
              <a:lnSpc>
                <a:spcPct val="96000"/>
              </a:lnSpc>
              <a:spcBef>
                <a:spcPts val="1428"/>
              </a:spcBef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请分三步指导新手运营家居类小红书账号：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24129" algn="l" rtl="0" eaLnBrk="0">
              <a:lnSpc>
                <a:spcPts val="2323"/>
              </a:lnSpc>
              <a:spcBef>
                <a:spcPts val="1120"/>
              </a:spcBef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Step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1：</a:t>
            </a:r>
            <a:r>
              <a:rPr sz="1700" kern="0" spc="-3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冷启动期（</a:t>
            </a:r>
            <a:r>
              <a:rPr sz="17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0-500粉）</a:t>
            </a:r>
            <a:r>
              <a:rPr sz="1700" kern="0" spc="-3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必备动作清单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marL="24129" algn="l" rtl="0" eaLnBrk="0">
              <a:lnSpc>
                <a:spcPts val="2323"/>
              </a:lnSpc>
              <a:spcBef>
                <a:spcPts val="1"/>
              </a:spcBef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Step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2：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爆款内容公式（含标题/封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面/发布时间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98" name="textbox 298"/>
          <p:cNvSpPr/>
          <p:nvPr/>
        </p:nvSpPr>
        <p:spPr>
          <a:xfrm>
            <a:off x="6090157" y="1669872"/>
            <a:ext cx="3910965" cy="35801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32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970" algn="l" rtl="0" eaLnBrk="0">
              <a:lnSpc>
                <a:spcPct val="95000"/>
              </a:lnSpc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技巧4：</a:t>
            </a:r>
            <a:r>
              <a:rPr sz="17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指定格式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67944" algn="l" rtl="0" eaLnBrk="0">
              <a:lnSpc>
                <a:spcPts val="2174"/>
              </a:lnSpc>
              <a:spcBef>
                <a:spcPts val="515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Segoe UI Emoji"/>
                <a:ea typeface="Segoe UI Emoji"/>
                <a:cs typeface="Segoe UI Emoji"/>
              </a:rPr>
              <a:t>×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反例</a:t>
            </a:r>
            <a:r>
              <a:rPr sz="17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：给几个营销方案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4604" algn="l" rtl="0" eaLnBrk="0">
              <a:lnSpc>
                <a:spcPct val="96000"/>
              </a:lnSpc>
              <a:spcBef>
                <a:spcPts val="1428"/>
              </a:spcBef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缺陷诊断</a:t>
            </a:r>
            <a:r>
              <a:rPr sz="17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：没有明确格式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0005" algn="l" rtl="0" eaLnBrk="0">
              <a:lnSpc>
                <a:spcPts val="2174"/>
              </a:lnSpc>
              <a:spcBef>
                <a:spcPts val="515"/>
              </a:spcBef>
              <a:tabLst/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Segoe UI Emoji"/>
                <a:ea typeface="Segoe UI Emoji"/>
                <a:cs typeface="Segoe UI Emoji"/>
              </a:rPr>
              <a:t>✅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正例：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12700" indent="3175" algn="l" rtl="0" eaLnBrk="0">
              <a:lnSpc>
                <a:spcPct val="130000"/>
              </a:lnSpc>
              <a:spcBef>
                <a:spcPts val="4"/>
              </a:spcBef>
              <a:tabLst/>
            </a:pP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请用思维导图形式列出三种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双十一电商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服装店促销方案</a:t>
            </a:r>
            <a:r>
              <a:rPr sz="17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，包含成本预估和预期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效果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00" name="textbox 300"/>
          <p:cNvSpPr/>
          <p:nvPr/>
        </p:nvSpPr>
        <p:spPr>
          <a:xfrm>
            <a:off x="741426" y="5365140"/>
            <a:ext cx="3233420" cy="7499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323"/>
              </a:lnSpc>
              <a:tabLst/>
            </a:pP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模板）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100" dirty="0">
              <a:latin typeface="Arial"/>
              <a:ea typeface="Arial"/>
              <a:cs typeface="Arial"/>
            </a:endParaRPr>
          </a:p>
          <a:p>
            <a:pPr marL="24765" algn="l" rtl="0" eaLnBrk="0">
              <a:lnSpc>
                <a:spcPct val="97000"/>
              </a:lnSpc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Step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3：</a:t>
            </a:r>
            <a:r>
              <a:rPr sz="17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1000粉后商业变现路径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02" name="path 302"/>
          <p:cNvSpPr/>
          <p:nvPr/>
        </p:nvSpPr>
        <p:spPr>
          <a:xfrm>
            <a:off x="0" y="6713994"/>
            <a:ext cx="10434802" cy="144005"/>
          </a:xfrm>
          <a:custGeom>
            <a:avLst/>
            <a:gdLst/>
            <a:ahLst/>
            <a:cxnLst/>
            <a:rect l="0" t="0" r="0" b="0"/>
            <a:pathLst>
              <a:path w="16432" h="226">
                <a:moveTo>
                  <a:pt x="0" y="0"/>
                </a:moveTo>
                <a:lnTo>
                  <a:pt x="16432" y="0"/>
                </a:lnTo>
                <a:lnTo>
                  <a:pt x="16335" y="226"/>
                </a:lnTo>
                <a:lnTo>
                  <a:pt x="0" y="226"/>
                </a:lnTo>
                <a:lnTo>
                  <a:pt x="0" y="0"/>
                </a:lnTo>
              </a:path>
            </a:pathLst>
          </a:custGeom>
          <a:solidFill>
            <a:srgbClr val="212B8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4" name="textbox 304"/>
          <p:cNvSpPr/>
          <p:nvPr/>
        </p:nvSpPr>
        <p:spPr>
          <a:xfrm>
            <a:off x="487924" y="311649"/>
            <a:ext cx="2623185" cy="4095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97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2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更多提示词技巧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06" name="picture 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308" name="picture 3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310" name="textbox 310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12" name="rect 312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16" name="textbox 316"/>
          <p:cNvSpPr/>
          <p:nvPr/>
        </p:nvSpPr>
        <p:spPr>
          <a:xfrm>
            <a:off x="489699" y="312004"/>
            <a:ext cx="2621279" cy="408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11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2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五大提示词类型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18" name="picture 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320" name="picture 3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322" name="textbox 322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24" name="rect 324"/>
          <p:cNvSpPr/>
          <p:nvPr/>
        </p:nvSpPr>
        <p:spPr>
          <a:xfrm>
            <a:off x="6736080" y="1373124"/>
            <a:ext cx="1274064" cy="355091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6" name="rect 326"/>
          <p:cNvSpPr/>
          <p:nvPr/>
        </p:nvSpPr>
        <p:spPr>
          <a:xfrm>
            <a:off x="10736580" y="1373124"/>
            <a:ext cx="1274064" cy="355091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8" name="rect 328"/>
          <p:cNvSpPr/>
          <p:nvPr/>
        </p:nvSpPr>
        <p:spPr>
          <a:xfrm>
            <a:off x="8834627" y="3828288"/>
            <a:ext cx="1274064" cy="355091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0" name="rect 330"/>
          <p:cNvSpPr/>
          <p:nvPr/>
        </p:nvSpPr>
        <p:spPr>
          <a:xfrm>
            <a:off x="2737104" y="1373124"/>
            <a:ext cx="1274063" cy="355091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2" name="rect 332"/>
          <p:cNvSpPr/>
          <p:nvPr/>
        </p:nvSpPr>
        <p:spPr>
          <a:xfrm>
            <a:off x="2967227" y="3816096"/>
            <a:ext cx="1274063" cy="355091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4" name="rect 334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3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38" name="textbox 338"/>
          <p:cNvSpPr/>
          <p:nvPr/>
        </p:nvSpPr>
        <p:spPr>
          <a:xfrm>
            <a:off x="488989" y="236396"/>
            <a:ext cx="3383915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6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让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6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说人话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40" name="picture 3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342" name="picture 3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344" name="textbox 344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46" name="rect 346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3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50" name="table 350"/>
          <p:cNvGraphicFramePr>
            <a:graphicFrameLocks noGrp="1"/>
          </p:cNvGraphicFramePr>
          <p:nvPr/>
        </p:nvGraphicFramePr>
        <p:xfrm>
          <a:off x="1555622" y="1354454"/>
          <a:ext cx="9080500" cy="4380229"/>
        </p:xfrm>
        <a:graphic>
          <a:graphicData uri="http://schemas.openxmlformats.org/drawingml/2006/table">
            <a:tbl>
              <a:tblPr/>
              <a:tblGrid>
                <a:gridCol w="9080500"/>
              </a:tblGrid>
              <a:tr h="43738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212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12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12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12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52" name="picture 3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65147" y="1363979"/>
            <a:ext cx="9061704" cy="436168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354" name="path 354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6" name="path 356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58" name="picture 3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360" name="picture 3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362" name="textbox 362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64" name="textbox 364"/>
          <p:cNvSpPr/>
          <p:nvPr/>
        </p:nvSpPr>
        <p:spPr>
          <a:xfrm>
            <a:off x="486859" y="311649"/>
            <a:ext cx="1500505" cy="4095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11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2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模仿文风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picture 3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68" name="picture 3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370" name="picture 3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372" name="textbox 372"/>
          <p:cNvSpPr/>
          <p:nvPr/>
        </p:nvSpPr>
        <p:spPr>
          <a:xfrm>
            <a:off x="491474" y="310939"/>
            <a:ext cx="2245360" cy="410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63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2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告知受众身份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74" name="rect 374"/>
          <p:cNvSpPr/>
          <p:nvPr/>
        </p:nvSpPr>
        <p:spPr>
          <a:xfrm>
            <a:off x="9307067" y="5894831"/>
            <a:ext cx="1735835" cy="434339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76" name="textbox 376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78" name="rect 378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icture 3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82" name="textbox 382"/>
          <p:cNvSpPr/>
          <p:nvPr/>
        </p:nvSpPr>
        <p:spPr>
          <a:xfrm>
            <a:off x="487569" y="104455"/>
            <a:ext cx="11583669" cy="4651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70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40000"/>
              </a:lnSpc>
              <a:tabLst/>
            </a:pPr>
            <a:r>
              <a:rPr sz="4300" b="1" u="sng" kern="0" spc="80" baseline="-15747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</a:t>
            </a:r>
            <a:r>
              <a:rPr sz="4300" b="1" u="sng" kern="0" spc="0" baseline="-15747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4300" b="1" u="sng" kern="0" spc="80" baseline="-15747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反向</a:t>
            </a:r>
            <a:r>
              <a:rPr sz="4300" b="1" u="sng" kern="0" spc="0" baseline="-15747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PUA</a:t>
            </a:r>
            <a:r>
              <a:rPr sz="2700" b="1" u="sng" kern="0" spc="80" dirty="0">
                <a:solidFill>
                  <a:srgbClr val="212B88">
                    <a:alpha val="100000"/>
                  </a:srgbClr>
                </a:solidFill>
                <a:uFill>
                  <a:solidFill>
                    <a:srgbClr val="000000"/>
                  </a:solidFill>
                </a:uFill>
                <a:latin typeface="Microsoft YaHei"/>
                <a:ea typeface="Microsoft YaHei"/>
                <a:cs typeface="Microsoft YaHei"/>
              </a:rPr>
              <a:t>                                     </a:t>
            </a:r>
            <a:r>
              <a:rPr sz="2700" b="1" u="sng" kern="0" spc="70" dirty="0">
                <a:solidFill>
                  <a:srgbClr val="212B88">
                    <a:alpha val="100000"/>
                  </a:srgbClr>
                </a:solidFill>
                <a:uFill>
                  <a:solidFill>
                    <a:srgbClr val="000000"/>
                  </a:solidFill>
                </a:uFill>
                <a:latin typeface="Microsoft YaHei"/>
                <a:ea typeface="Microsoft YaHei"/>
                <a:cs typeface="Microsoft YaHei"/>
              </a:rPr>
              <a:t>              </a:t>
            </a:r>
            <a:r>
              <a:rPr sz="2400" b="1" u="sng" kern="0" spc="70" baseline="69451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2400" b="1" u="sng" kern="0" spc="0" baseline="69451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</a:t>
            </a:r>
            <a:r>
              <a:rPr sz="2400" b="1" kern="0" spc="0" baseline="69451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ek</a:t>
            </a:r>
            <a:r>
              <a:rPr sz="2400" b="1" kern="0" spc="70" baseline="69451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2400" baseline="69451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05740" algn="l" rtl="0" eaLnBrk="0">
              <a:lnSpc>
                <a:spcPct val="95000"/>
              </a:lnSpc>
              <a:spcBef>
                <a:spcPts val="819"/>
              </a:spcBef>
              <a:tabLst/>
            </a:pP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Yu Gothic UI"/>
                <a:ea typeface="Yu Gothic UI"/>
                <a:cs typeface="Yu Gothic UI"/>
              </a:rPr>
              <a:t>❶</a:t>
            </a:r>
            <a:r>
              <a:rPr sz="2700" kern="0" spc="380" dirty="0">
                <a:solidFill>
                  <a:srgbClr val="000000">
                    <a:alpha val="100000"/>
                  </a:srgbClr>
                </a:solidFill>
                <a:latin typeface="Yu Gothic UI"/>
                <a:ea typeface="Yu Gothic UI"/>
                <a:cs typeface="Yu Gothic UI"/>
              </a:rPr>
              <a:t> 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"先列10个反对理由再给方案</a:t>
            </a:r>
            <a:r>
              <a:rPr sz="2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"</a:t>
            </a:r>
            <a:endParaRPr sz="2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05740" algn="l" rtl="0" eaLnBrk="0">
              <a:lnSpc>
                <a:spcPct val="95000"/>
              </a:lnSpc>
              <a:spcBef>
                <a:spcPts val="817"/>
              </a:spcBef>
              <a:tabLst/>
            </a:pPr>
            <a:r>
              <a:rPr sz="2700" kern="0" spc="70" dirty="0">
                <a:solidFill>
                  <a:srgbClr val="000000">
                    <a:alpha val="100000"/>
                  </a:srgbClr>
                </a:solidFill>
                <a:latin typeface="Yu Gothic UI"/>
                <a:ea typeface="Yu Gothic UI"/>
                <a:cs typeface="Yu Gothic UI"/>
              </a:rPr>
              <a:t>❷</a:t>
            </a:r>
            <a:r>
              <a:rPr sz="2700" kern="0" spc="380" dirty="0">
                <a:solidFill>
                  <a:srgbClr val="000000">
                    <a:alpha val="100000"/>
                  </a:srgbClr>
                </a:solidFill>
                <a:latin typeface="Yu Gothic UI"/>
                <a:ea typeface="Yu Gothic UI"/>
                <a:cs typeface="Yu Gothic UI"/>
              </a:rPr>
              <a:t> </a:t>
            </a:r>
            <a:r>
              <a:rPr sz="2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"假设你是老板会怎么骂这</a:t>
            </a:r>
            <a:r>
              <a:rPr sz="2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个计划"，</a:t>
            </a:r>
            <a:endParaRPr sz="2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205740" algn="l" rtl="0" eaLnBrk="0">
              <a:lnSpc>
                <a:spcPct val="95000"/>
              </a:lnSpc>
              <a:spcBef>
                <a:spcPts val="3"/>
              </a:spcBef>
              <a:tabLst/>
            </a:pP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Yu Gothic UI"/>
                <a:ea typeface="Yu Gothic UI"/>
                <a:cs typeface="Yu Gothic UI"/>
              </a:rPr>
              <a:t>❸ 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“对回答复盘至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少10轮”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84" name="picture 3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386" name="rect 386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3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90" name="textbox 390"/>
          <p:cNvSpPr/>
          <p:nvPr/>
        </p:nvSpPr>
        <p:spPr>
          <a:xfrm>
            <a:off x="6390614" y="989558"/>
            <a:ext cx="5692775" cy="24352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93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推理型提示词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r" rtl="0" eaLnBrk="0">
              <a:lnSpc>
                <a:spcPct val="96000"/>
              </a:lnSpc>
              <a:spcBef>
                <a:spcPts val="1447"/>
              </a:spcBef>
              <a:tabLst/>
            </a:pP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我下周要和比亚迪的供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应商谈判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用最通俗的语言说明：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33655" algn="l" rtl="0" eaLnBrk="0">
              <a:lnSpc>
                <a:spcPct val="95000"/>
              </a:lnSpc>
              <a:spcBef>
                <a:spcPts val="1467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 他们的技术优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势在哪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22859" algn="l" rtl="0" eaLnBrk="0">
              <a:lnSpc>
                <a:spcPct val="96000"/>
              </a:lnSpc>
              <a:spcBef>
                <a:spcPts val="1447"/>
              </a:spcBef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 可能要价多少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3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970" indent="11429" algn="l" rtl="0" eaLnBrk="0">
              <a:lnSpc>
                <a:spcPct val="132000"/>
              </a:lnSpc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 有什么谈判时能用的专业术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重点是让我听得懂</a:t>
            </a:r>
            <a:r>
              <a:rPr sz="17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能装得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92" name="picture 3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00800" y="2948939"/>
            <a:ext cx="4645152" cy="3691128"/>
          </a:xfrm>
          <a:prstGeom prst="rect">
            <a:avLst/>
          </a:prstGeom>
        </p:spPr>
      </p:pic>
      <p:sp>
        <p:nvSpPr>
          <p:cNvPr id="394" name="textbox 394"/>
          <p:cNvSpPr/>
          <p:nvPr/>
        </p:nvSpPr>
        <p:spPr>
          <a:xfrm>
            <a:off x="549198" y="972820"/>
            <a:ext cx="5464809" cy="28682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43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334" algn="l" rtl="0" eaLnBrk="0">
              <a:lnSpc>
                <a:spcPct val="96000"/>
              </a:lnSpc>
              <a:tabLst/>
            </a:pPr>
            <a:r>
              <a:rPr sz="1700" b="1" kern="0" spc="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传统提示词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r" rtl="0" eaLnBrk="0">
              <a:lnSpc>
                <a:spcPct val="96000"/>
              </a:lnSpc>
              <a:spcBef>
                <a:spcPts val="1447"/>
              </a:spcBef>
              <a:tabLst/>
            </a:pP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请你扮演一位新能源行业分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析师</a:t>
            </a:r>
            <a:r>
              <a:rPr sz="17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，按照以下步骤分析：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34290" algn="l" rtl="0" eaLnBrk="0">
              <a:lnSpc>
                <a:spcPct val="96000"/>
              </a:lnSpc>
              <a:spcBef>
                <a:spcPts val="1447"/>
              </a:spcBef>
              <a:tabLst/>
            </a:pP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 市场规模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23495" algn="l" rtl="0" eaLnBrk="0">
              <a:lnSpc>
                <a:spcPct val="96000"/>
              </a:lnSpc>
              <a:spcBef>
                <a:spcPts val="1447"/>
              </a:spcBef>
              <a:tabLst/>
            </a:pP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 竞争格局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26669" algn="l" rtl="0" eaLnBrk="0">
              <a:lnSpc>
                <a:spcPct val="96000"/>
              </a:lnSpc>
              <a:spcBef>
                <a:spcPts val="1447"/>
              </a:spcBef>
              <a:tabLst/>
            </a:pP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 技术路线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95000"/>
              </a:lnSpc>
              <a:spcBef>
                <a:spcPts val="1466"/>
              </a:spcBef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4. 未来趋势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70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970" algn="l" rtl="0" eaLnBrk="0">
              <a:lnSpc>
                <a:spcPct val="96000"/>
              </a:lnSpc>
              <a:tabLst/>
            </a:pP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要求</a:t>
            </a:r>
            <a:r>
              <a:rPr sz="1700" kern="0" spc="-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：每部分800字</a:t>
            </a:r>
            <a:r>
              <a:rPr sz="1700" kern="0" spc="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引用权威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96" name="picture 3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95300" y="3474720"/>
            <a:ext cx="5568695" cy="2830067"/>
          </a:xfrm>
          <a:prstGeom prst="rect">
            <a:avLst/>
          </a:prstGeom>
        </p:spPr>
      </p:pic>
      <p:sp>
        <p:nvSpPr>
          <p:cNvPr id="398" name="path 398"/>
          <p:cNvSpPr/>
          <p:nvPr/>
        </p:nvSpPr>
        <p:spPr>
          <a:xfrm>
            <a:off x="0" y="6713994"/>
            <a:ext cx="10434802" cy="144005"/>
          </a:xfrm>
          <a:custGeom>
            <a:avLst/>
            <a:gdLst/>
            <a:ahLst/>
            <a:cxnLst/>
            <a:rect l="0" t="0" r="0" b="0"/>
            <a:pathLst>
              <a:path w="16432" h="226">
                <a:moveTo>
                  <a:pt x="0" y="0"/>
                </a:moveTo>
                <a:lnTo>
                  <a:pt x="16432" y="0"/>
                </a:lnTo>
                <a:lnTo>
                  <a:pt x="16335" y="226"/>
                </a:lnTo>
                <a:lnTo>
                  <a:pt x="0" y="226"/>
                </a:lnTo>
                <a:lnTo>
                  <a:pt x="0" y="0"/>
                </a:lnTo>
              </a:path>
            </a:pathLst>
          </a:custGeom>
          <a:solidFill>
            <a:srgbClr val="212B8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0" name="picture 4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402" name="picture 4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404" name="textbox 404"/>
          <p:cNvSpPr/>
          <p:nvPr/>
        </p:nvSpPr>
        <p:spPr>
          <a:xfrm>
            <a:off x="486504" y="310584"/>
            <a:ext cx="2249804" cy="410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43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2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推理型提示词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06" name="textbox 406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08" name="rect 408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4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12" name="textbox 412"/>
          <p:cNvSpPr/>
          <p:nvPr/>
        </p:nvSpPr>
        <p:spPr>
          <a:xfrm>
            <a:off x="5807506" y="3154349"/>
            <a:ext cx="4089400" cy="22174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65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94000"/>
              </a:lnSpc>
              <a:tabLst/>
            </a:pPr>
            <a:r>
              <a:rPr sz="2300" b="1" kern="0" spc="70" dirty="0">
                <a:solidFill>
                  <a:srgbClr val="00B05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而要说</a:t>
            </a:r>
            <a:endParaRPr sz="2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marL="12700" indent="140970" algn="l" rtl="0" eaLnBrk="0">
              <a:lnSpc>
                <a:spcPct val="133000"/>
              </a:lnSpc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“我要写周报</a:t>
            </a:r>
            <a:r>
              <a:rPr sz="17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，老板周一要看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，希望重   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点放在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xxx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上</a:t>
            </a:r>
            <a:r>
              <a:rPr sz="17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重点是让咱们部门在老板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面前能达到装逼效果</a:t>
            </a:r>
            <a:r>
              <a:rPr sz="17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-3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力压隔壁研发部，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但担心研发质疑我们产品文档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写得不够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详细</a:t>
            </a:r>
            <a:r>
              <a:rPr sz="1700" kern="0" spc="-3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</a:t>
            </a:r>
            <a:r>
              <a:rPr sz="1700" kern="0" spc="-3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…</a:t>
            </a:r>
            <a:r>
              <a:rPr sz="17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"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14" name="textbox 414"/>
          <p:cNvSpPr/>
          <p:nvPr/>
        </p:nvSpPr>
        <p:spPr>
          <a:xfrm>
            <a:off x="1058984" y="1847765"/>
            <a:ext cx="9681844" cy="469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72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1000"/>
              </a:lnSpc>
              <a:tabLst/>
            </a:pPr>
            <a:r>
              <a:rPr sz="32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我要xx</a:t>
            </a:r>
            <a:r>
              <a:rPr sz="3200" kern="0" spc="-4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2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，要给xx用</a:t>
            </a:r>
            <a:r>
              <a:rPr sz="3200" kern="0" spc="-4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2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，希望达到xx效果</a:t>
            </a:r>
            <a:r>
              <a:rPr sz="3200" kern="0" spc="-4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200" kern="0" spc="-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，但担心xx</a:t>
            </a:r>
            <a:r>
              <a:rPr sz="32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问题...</a:t>
            </a:r>
            <a:endParaRPr sz="3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16" name="textbox 416"/>
          <p:cNvSpPr/>
          <p:nvPr/>
        </p:nvSpPr>
        <p:spPr>
          <a:xfrm>
            <a:off x="1058367" y="3154032"/>
            <a:ext cx="2972435" cy="792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65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300" b="1" kern="0" spc="80" dirty="0">
                <a:solidFill>
                  <a:srgbClr val="C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不要说</a:t>
            </a:r>
            <a:endParaRPr sz="2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200" dirty="0">
              <a:latin typeface="Arial"/>
              <a:ea typeface="Arial"/>
              <a:cs typeface="Arial"/>
            </a:endParaRPr>
          </a:p>
          <a:p>
            <a:pPr marL="152400" algn="l" rtl="0" eaLnBrk="0">
              <a:lnSpc>
                <a:spcPct val="95000"/>
              </a:lnSpc>
              <a:spcBef>
                <a:spcPts val="1"/>
              </a:spcBef>
              <a:tabLst/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“请按照STAR法则写周报”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0" name="group 20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418" name="path 418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20" name="path 420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422" name="picture 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424" name="picture 4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426" name="textbox 426"/>
          <p:cNvSpPr/>
          <p:nvPr/>
        </p:nvSpPr>
        <p:spPr>
          <a:xfrm>
            <a:off x="486504" y="310584"/>
            <a:ext cx="2249804" cy="410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43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2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推理型提示词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28" name="textbox 42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icture 4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432" name="picture 4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434" name="picture 4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436" name="textbox 436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38" name="textbox 438"/>
          <p:cNvSpPr/>
          <p:nvPr/>
        </p:nvSpPr>
        <p:spPr>
          <a:xfrm>
            <a:off x="488279" y="309874"/>
            <a:ext cx="1499235" cy="411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30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1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技巧总结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40" name="rect 440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 rot="21600000">
            <a:off x="0" y="836676"/>
            <a:ext cx="12192000" cy="5295900"/>
            <a:chOff x="0" y="0"/>
            <a:chExt cx="12192000" cy="5295900"/>
          </a:xfrm>
        </p:grpSpPr>
        <p:sp>
          <p:nvSpPr>
            <p:cNvPr id="442" name="path 442"/>
            <p:cNvSpPr/>
            <p:nvPr/>
          </p:nvSpPr>
          <p:spPr>
            <a:xfrm>
              <a:off x="0" y="5152644"/>
              <a:ext cx="12192000" cy="143255"/>
            </a:xfrm>
            <a:custGeom>
              <a:avLst/>
              <a:gdLst/>
              <a:ahLst/>
              <a:cxnLst/>
              <a:rect l="0" t="0" r="0" b="0"/>
              <a:pathLst>
                <a:path w="19200" h="225">
                  <a:moveTo>
                    <a:pt x="0" y="0"/>
                  </a:moveTo>
                  <a:lnTo>
                    <a:pt x="19200" y="0"/>
                  </a:lnTo>
                  <a:lnTo>
                    <a:pt x="19200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4" name="path 444"/>
            <p:cNvSpPr/>
            <p:nvPr/>
          </p:nvSpPr>
          <p:spPr>
            <a:xfrm>
              <a:off x="0" y="143255"/>
              <a:ext cx="12192000" cy="5009388"/>
            </a:xfrm>
            <a:custGeom>
              <a:avLst/>
              <a:gdLst/>
              <a:ahLst/>
              <a:cxnLst/>
              <a:rect l="0" t="0" r="0" b="0"/>
              <a:pathLst>
                <a:path w="19200" h="7888">
                  <a:moveTo>
                    <a:pt x="0" y="0"/>
                  </a:moveTo>
                  <a:lnTo>
                    <a:pt x="19200" y="0"/>
                  </a:lnTo>
                  <a:lnTo>
                    <a:pt x="19200" y="7888"/>
                  </a:lnTo>
                  <a:lnTo>
                    <a:pt x="0" y="7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46" name="path 446"/>
            <p:cNvSpPr/>
            <p:nvPr/>
          </p:nvSpPr>
          <p:spPr>
            <a:xfrm>
              <a:off x="0" y="0"/>
              <a:ext cx="12192000" cy="143255"/>
            </a:xfrm>
            <a:custGeom>
              <a:avLst/>
              <a:gdLst/>
              <a:ahLst/>
              <a:cxnLst/>
              <a:rect l="0" t="0" r="0" b="0"/>
              <a:pathLst>
                <a:path w="19200" h="225">
                  <a:moveTo>
                    <a:pt x="0" y="0"/>
                  </a:moveTo>
                  <a:lnTo>
                    <a:pt x="19200" y="0"/>
                  </a:lnTo>
                  <a:lnTo>
                    <a:pt x="19200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48" name="textbox 448"/>
          <p:cNvSpPr/>
          <p:nvPr/>
        </p:nvSpPr>
        <p:spPr>
          <a:xfrm>
            <a:off x="483687" y="2319756"/>
            <a:ext cx="5554979" cy="14020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35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tabLst/>
            </a:pPr>
            <a:r>
              <a:rPr sz="3200" b="1" kern="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r>
              <a:rPr sz="3200" b="1" kern="0" spc="-4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200" b="1" kern="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3200" b="1" kern="0" spc="-4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200" b="1" kern="0" spc="-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</a:t>
            </a:r>
            <a:endParaRPr sz="3200" dirty="0">
              <a:latin typeface="Microsoft YaHei"/>
              <a:ea typeface="Microsoft YaHei"/>
              <a:cs typeface="Microsoft YaHei"/>
            </a:endParaRPr>
          </a:p>
          <a:p>
            <a:pPr marL="44450" algn="l" rtl="0" eaLnBrk="0">
              <a:lnSpc>
                <a:spcPts val="6331"/>
              </a:lnSpc>
              <a:spcBef>
                <a:spcPts val="1240"/>
              </a:spcBef>
              <a:tabLst/>
            </a:pPr>
            <a:r>
              <a:rPr sz="4700" b="1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4700" b="1" kern="0" spc="3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本地部署</a:t>
            </a:r>
            <a:endParaRPr sz="4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50" name="textbox 450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52" name="rect 452"/>
          <p:cNvSpPr/>
          <p:nvPr/>
        </p:nvSpPr>
        <p:spPr>
          <a:xfrm>
            <a:off x="482600" y="4846688"/>
            <a:ext cx="577621" cy="221246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icture 4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56" name="textbox 456"/>
          <p:cNvSpPr/>
          <p:nvPr/>
        </p:nvSpPr>
        <p:spPr>
          <a:xfrm>
            <a:off x="488989" y="236396"/>
            <a:ext cx="4135120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45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访问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2700" b="1" kern="0" spc="-4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llama</a:t>
            </a:r>
            <a:r>
              <a:rPr sz="2700" b="1" kern="0" spc="45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com</a:t>
            </a:r>
            <a:r>
              <a:rPr sz="2700" b="1" kern="0" spc="45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并下载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58" name="picture 4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460" name="picture 4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462" name="rect 462"/>
          <p:cNvSpPr/>
          <p:nvPr/>
        </p:nvSpPr>
        <p:spPr>
          <a:xfrm>
            <a:off x="8354567" y="6131052"/>
            <a:ext cx="1415795" cy="431292"/>
          </a:xfrm>
          <a:prstGeom prst="rect">
            <a:avLst/>
          </a:prstGeom>
          <a:solidFill>
            <a:srgbClr val="FEFEF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4" name="textbox 464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66" name="rect 466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icture 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70" name="textbox 470"/>
          <p:cNvSpPr/>
          <p:nvPr/>
        </p:nvSpPr>
        <p:spPr>
          <a:xfrm>
            <a:off x="492184" y="236396"/>
            <a:ext cx="3380740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6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下载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6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模型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72" name="rect 472"/>
          <p:cNvSpPr/>
          <p:nvPr/>
        </p:nvSpPr>
        <p:spPr>
          <a:xfrm>
            <a:off x="10355580" y="5096255"/>
            <a:ext cx="1761743" cy="627888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4" name="picture 4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476" name="picture 4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00812" y="5478398"/>
            <a:ext cx="779526" cy="1010529"/>
          </a:xfrm>
          <a:prstGeom prst="rect">
            <a:avLst/>
          </a:prstGeom>
        </p:spPr>
      </p:pic>
      <p:sp>
        <p:nvSpPr>
          <p:cNvPr id="478" name="textbox 47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80" name="rect 480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icture 4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484" name="picture 4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4527" y="1022604"/>
            <a:ext cx="6588252" cy="5218175"/>
          </a:xfrm>
          <a:prstGeom prst="rect">
            <a:avLst/>
          </a:prstGeom>
        </p:spPr>
      </p:pic>
      <p:sp>
        <p:nvSpPr>
          <p:cNvPr id="486" name="textbox 486"/>
          <p:cNvSpPr/>
          <p:nvPr/>
        </p:nvSpPr>
        <p:spPr>
          <a:xfrm>
            <a:off x="7391831" y="3050082"/>
            <a:ext cx="2996564" cy="28714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2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比如1.5B代表有15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亿个参数。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604" algn="l" rtl="0" eaLnBrk="0">
              <a:lnSpc>
                <a:spcPct val="96000"/>
              </a:lnSpc>
              <a:spcBef>
                <a:spcPts val="519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普通电脑选7B就可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以。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604" algn="l" rtl="0" eaLnBrk="0">
              <a:lnSpc>
                <a:spcPct val="95000"/>
              </a:lnSpc>
              <a:spcBef>
                <a:spcPts val="517"/>
              </a:spcBef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苹果电脑下载方法：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20320" indent="-7620" algn="l" rtl="0" eaLnBrk="0">
              <a:lnSpc>
                <a:spcPct val="151000"/>
              </a:lnSpc>
              <a:spcBef>
                <a:spcPts val="3"/>
              </a:spcBef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打开终端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，输入下面的命令</a:t>
            </a:r>
            <a:r>
              <a:rPr sz="17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17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llama</a:t>
            </a:r>
            <a:r>
              <a:rPr sz="1700" kern="0" spc="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run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-r1:7b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88" name="textbox 488"/>
          <p:cNvSpPr/>
          <p:nvPr/>
        </p:nvSpPr>
        <p:spPr>
          <a:xfrm>
            <a:off x="7392060" y="1430680"/>
            <a:ext cx="3982720" cy="10280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1750" algn="l" rtl="0" eaLnBrk="0">
              <a:lnSpc>
                <a:spcPts val="2323"/>
              </a:lnSpc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700" kern="0" spc="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1提供多个版本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，参数量越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136000"/>
              </a:lnSpc>
              <a:spcBef>
                <a:spcPts val="22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大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，模型通常越强大</a:t>
            </a:r>
            <a:r>
              <a:rPr sz="17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但也需要更多的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计算资源。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4" name="group 24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490" name="path 490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92" name="path 492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494" name="textbox 494"/>
          <p:cNvSpPr/>
          <p:nvPr/>
        </p:nvSpPr>
        <p:spPr>
          <a:xfrm>
            <a:off x="492184" y="236396"/>
            <a:ext cx="3380740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6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下载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6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模型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96" name="picture 4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498" name="picture 4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500" name="textbox 500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picture 5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04" name="textbox 504"/>
          <p:cNvSpPr/>
          <p:nvPr/>
        </p:nvSpPr>
        <p:spPr>
          <a:xfrm>
            <a:off x="492184" y="236396"/>
            <a:ext cx="3380740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6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下载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6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模型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06" name="rect 506"/>
          <p:cNvSpPr/>
          <p:nvPr/>
        </p:nvSpPr>
        <p:spPr>
          <a:xfrm>
            <a:off x="8942831" y="5760720"/>
            <a:ext cx="2670047" cy="330708"/>
          </a:xfrm>
          <a:prstGeom prst="rect">
            <a:avLst/>
          </a:prstGeom>
          <a:solidFill>
            <a:srgbClr val="0C0C0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08" name="picture 5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510" name="picture 5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782300" y="4940427"/>
            <a:ext cx="779526" cy="1010529"/>
          </a:xfrm>
          <a:prstGeom prst="rect">
            <a:avLst/>
          </a:prstGeom>
        </p:spPr>
      </p:pic>
      <p:sp>
        <p:nvSpPr>
          <p:cNvPr id="512" name="textbox 512"/>
          <p:cNvSpPr/>
          <p:nvPr/>
        </p:nvSpPr>
        <p:spPr>
          <a:xfrm>
            <a:off x="409575" y="2763113"/>
            <a:ext cx="3331209" cy="2730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82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下载完毕可测试提问</a:t>
            </a:r>
            <a:r>
              <a:rPr sz="1700" kern="0" spc="-4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“你是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谁”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14" name="textbox 514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16" name="rect 516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5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20" name="textbox 520"/>
          <p:cNvSpPr/>
          <p:nvPr/>
        </p:nvSpPr>
        <p:spPr>
          <a:xfrm>
            <a:off x="488989" y="236396"/>
            <a:ext cx="4161790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1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访问chatboxai.app/zh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22" name="picture 5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524" name="picture 5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54000" y="5521350"/>
            <a:ext cx="774700" cy="1000905"/>
          </a:xfrm>
          <a:prstGeom prst="rect">
            <a:avLst/>
          </a:prstGeom>
        </p:spPr>
      </p:pic>
      <p:sp>
        <p:nvSpPr>
          <p:cNvPr id="526" name="textbox 526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28" name="rect 528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icture 5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32" name="rect 532"/>
          <p:cNvSpPr/>
          <p:nvPr/>
        </p:nvSpPr>
        <p:spPr>
          <a:xfrm>
            <a:off x="5763767" y="5849111"/>
            <a:ext cx="1720596" cy="467867"/>
          </a:xfrm>
          <a:prstGeom prst="rect">
            <a:avLst/>
          </a:prstGeom>
          <a:solidFill>
            <a:srgbClr val="7E7E7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34" name="picture 5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536" name="picture 5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538" name="textbox 538"/>
          <p:cNvSpPr/>
          <p:nvPr/>
        </p:nvSpPr>
        <p:spPr>
          <a:xfrm>
            <a:off x="491119" y="311294"/>
            <a:ext cx="2245360" cy="410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77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2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选择本地模型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40" name="textbox 540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42" name="rect 542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5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546" name="picture 5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542788" y="1203959"/>
            <a:ext cx="5989320" cy="3486911"/>
          </a:xfrm>
          <a:prstGeom prst="rect">
            <a:avLst/>
          </a:prstGeom>
        </p:spPr>
      </p:pic>
      <p:pic>
        <p:nvPicPr>
          <p:cNvPr id="548" name="picture 5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95300" y="1203959"/>
            <a:ext cx="4943855" cy="4143755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550" name="path 550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52" name="path 552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554" name="picture 5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556" name="picture 5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558" name="textbox 558"/>
          <p:cNvSpPr/>
          <p:nvPr/>
        </p:nvSpPr>
        <p:spPr>
          <a:xfrm>
            <a:off x="491119" y="311294"/>
            <a:ext cx="2245360" cy="410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77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2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选择本地模型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60" name="textbox 560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5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564" name="picture 5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566" name="picture 5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568" name="textbox 56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70" name="textbox 570"/>
          <p:cNvSpPr/>
          <p:nvPr/>
        </p:nvSpPr>
        <p:spPr>
          <a:xfrm>
            <a:off x="487569" y="310229"/>
            <a:ext cx="1499869" cy="410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10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1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测试效果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72" name="rect 572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picture 5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76" name="textbox 576"/>
          <p:cNvSpPr/>
          <p:nvPr/>
        </p:nvSpPr>
        <p:spPr>
          <a:xfrm>
            <a:off x="484374" y="236396"/>
            <a:ext cx="5609590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4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谷歌浏览器安装插件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Page</a:t>
            </a:r>
            <a:r>
              <a:rPr sz="2700" b="1" kern="0" spc="3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Assist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78" name="picture 5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580" name="picture 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582" name="textbox 582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84" name="rect 584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picture 5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88" name="textbox 588"/>
          <p:cNvSpPr/>
          <p:nvPr/>
        </p:nvSpPr>
        <p:spPr>
          <a:xfrm>
            <a:off x="491119" y="310229"/>
            <a:ext cx="7865109" cy="410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9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16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选择本地搭建的模型</a:t>
            </a:r>
            <a:r>
              <a:rPr sz="2700" b="1" kern="0" spc="-2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16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700" b="1" kern="0" spc="-53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16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点击配置按钮</a:t>
            </a:r>
            <a:r>
              <a:rPr sz="2700" b="1" kern="0" spc="-2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16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700" b="1" kern="0" spc="-54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16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设置中文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90" name="picture 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592" name="picture 5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594" name="textbox 594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96" name="rect 596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picture 5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00" name="textbox 600"/>
          <p:cNvSpPr/>
          <p:nvPr/>
        </p:nvSpPr>
        <p:spPr>
          <a:xfrm>
            <a:off x="513481" y="311294"/>
            <a:ext cx="5311140" cy="410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77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RAG</a:t>
            </a:r>
            <a:r>
              <a:rPr sz="2700" b="1" kern="0" spc="2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设置</a:t>
            </a:r>
            <a:r>
              <a:rPr sz="2700" b="1" kern="0" spc="-24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2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700" b="1" kern="0" spc="-56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2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模型选择本地搭建的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02" name="picture 6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604" name="picture 6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606" name="textbox 606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08" name="rect 608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6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12" name="textbox 612"/>
          <p:cNvSpPr/>
          <p:nvPr/>
        </p:nvSpPr>
        <p:spPr>
          <a:xfrm>
            <a:off x="489344" y="310939"/>
            <a:ext cx="6743065" cy="410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2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1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点击左侧管理知识</a:t>
            </a:r>
            <a:r>
              <a:rPr sz="2700" b="1" kern="0" spc="-24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1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700" b="1" kern="0" spc="-5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1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可以添加本地知识库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14" name="picture 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616" name="picture 6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618" name="textbox 61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20" name="rect 620"/>
          <p:cNvSpPr/>
          <p:nvPr/>
        </p:nvSpPr>
        <p:spPr>
          <a:xfrm>
            <a:off x="7786116" y="6324599"/>
            <a:ext cx="1609343" cy="216408"/>
          </a:xfrm>
          <a:prstGeom prst="rect">
            <a:avLst/>
          </a:prstGeom>
          <a:solidFill>
            <a:srgbClr val="00000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2" name="rect 622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8"/>
          <p:cNvGrpSpPr/>
          <p:nvPr/>
        </p:nvGrpSpPr>
        <p:grpSpPr>
          <a:xfrm rot="21600000">
            <a:off x="0" y="836676"/>
            <a:ext cx="12192000" cy="5295900"/>
            <a:chOff x="0" y="0"/>
            <a:chExt cx="12192000" cy="5295900"/>
          </a:xfrm>
        </p:grpSpPr>
        <p:sp>
          <p:nvSpPr>
            <p:cNvPr id="624" name="path 624"/>
            <p:cNvSpPr/>
            <p:nvPr/>
          </p:nvSpPr>
          <p:spPr>
            <a:xfrm>
              <a:off x="0" y="5152644"/>
              <a:ext cx="12192000" cy="143255"/>
            </a:xfrm>
            <a:custGeom>
              <a:avLst/>
              <a:gdLst/>
              <a:ahLst/>
              <a:cxnLst/>
              <a:rect l="0" t="0" r="0" b="0"/>
              <a:pathLst>
                <a:path w="19200" h="225">
                  <a:moveTo>
                    <a:pt x="0" y="0"/>
                  </a:moveTo>
                  <a:lnTo>
                    <a:pt x="19200" y="0"/>
                  </a:lnTo>
                  <a:lnTo>
                    <a:pt x="19200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6" name="path 626"/>
            <p:cNvSpPr/>
            <p:nvPr/>
          </p:nvSpPr>
          <p:spPr>
            <a:xfrm>
              <a:off x="0" y="143255"/>
              <a:ext cx="12192000" cy="5009388"/>
            </a:xfrm>
            <a:custGeom>
              <a:avLst/>
              <a:gdLst/>
              <a:ahLst/>
              <a:cxnLst/>
              <a:rect l="0" t="0" r="0" b="0"/>
              <a:pathLst>
                <a:path w="19200" h="7888">
                  <a:moveTo>
                    <a:pt x="0" y="0"/>
                  </a:moveTo>
                  <a:lnTo>
                    <a:pt x="19200" y="0"/>
                  </a:lnTo>
                  <a:lnTo>
                    <a:pt x="19200" y="7888"/>
                  </a:lnTo>
                  <a:lnTo>
                    <a:pt x="0" y="7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8" name="path 628"/>
            <p:cNvSpPr/>
            <p:nvPr/>
          </p:nvSpPr>
          <p:spPr>
            <a:xfrm>
              <a:off x="0" y="0"/>
              <a:ext cx="12192000" cy="143255"/>
            </a:xfrm>
            <a:custGeom>
              <a:avLst/>
              <a:gdLst/>
              <a:ahLst/>
              <a:cxnLst/>
              <a:rect l="0" t="0" r="0" b="0"/>
              <a:pathLst>
                <a:path w="19200" h="225">
                  <a:moveTo>
                    <a:pt x="0" y="0"/>
                  </a:moveTo>
                  <a:lnTo>
                    <a:pt x="19200" y="0"/>
                  </a:lnTo>
                  <a:lnTo>
                    <a:pt x="19200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30" name="textbox 630"/>
          <p:cNvSpPr/>
          <p:nvPr/>
        </p:nvSpPr>
        <p:spPr>
          <a:xfrm>
            <a:off x="464149" y="2289635"/>
            <a:ext cx="5574665" cy="14325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33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3200" b="1" kern="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第三章</a:t>
            </a:r>
            <a:endParaRPr sz="3200" dirty="0">
              <a:latin typeface="Microsoft YaHei"/>
              <a:ea typeface="Microsoft YaHei"/>
              <a:cs typeface="Microsoft YaHei"/>
            </a:endParaRPr>
          </a:p>
          <a:p>
            <a:pPr marL="63500" algn="l" rtl="0" eaLnBrk="0">
              <a:lnSpc>
                <a:spcPts val="6331"/>
              </a:lnSpc>
              <a:spcBef>
                <a:spcPts val="1240"/>
              </a:spcBef>
              <a:tabLst/>
            </a:pPr>
            <a:r>
              <a:rPr sz="4700" b="1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4700" b="1" kern="0" spc="3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办公提效</a:t>
            </a:r>
            <a:endParaRPr sz="4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32" name="rect 632"/>
          <p:cNvSpPr/>
          <p:nvPr/>
        </p:nvSpPr>
        <p:spPr>
          <a:xfrm>
            <a:off x="482600" y="4846688"/>
            <a:ext cx="577621" cy="221246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picture 6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636" name="picture 6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164262" y="908303"/>
            <a:ext cx="2750820" cy="5629655"/>
          </a:xfrm>
          <a:prstGeom prst="rect">
            <a:avLst/>
          </a:prstGeom>
        </p:spPr>
      </p:pic>
      <p:pic>
        <p:nvPicPr>
          <p:cNvPr id="638" name="picture 6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363277" y="908303"/>
            <a:ext cx="2750820" cy="5629655"/>
          </a:xfrm>
          <a:prstGeom prst="rect">
            <a:avLst/>
          </a:prstGeom>
        </p:spPr>
      </p:pic>
      <p:pic>
        <p:nvPicPr>
          <p:cNvPr id="640" name="picture 6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95300" y="908303"/>
            <a:ext cx="2548572" cy="5628132"/>
          </a:xfrm>
          <a:prstGeom prst="rect">
            <a:avLst/>
          </a:prstGeom>
        </p:spPr>
      </p:pic>
      <p:pic>
        <p:nvPicPr>
          <p:cNvPr id="642" name="picture 6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151619" y="908303"/>
            <a:ext cx="2545080" cy="5628132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644" name="path 644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6" name="path 646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48" name="textbox 648"/>
          <p:cNvSpPr/>
          <p:nvPr/>
        </p:nvSpPr>
        <p:spPr>
          <a:xfrm>
            <a:off x="487214" y="236396"/>
            <a:ext cx="3048635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27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搭建微信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</a:t>
            </a:r>
            <a:r>
              <a:rPr sz="2700" b="1" kern="0" spc="27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知识库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50" name="picture 6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sp>
        <p:nvSpPr>
          <p:cNvPr id="652" name="textbox 652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picture 6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656" name="picture 6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66900" y="883920"/>
            <a:ext cx="2682557" cy="5818632"/>
          </a:xfrm>
          <a:prstGeom prst="rect">
            <a:avLst/>
          </a:prstGeom>
        </p:spPr>
      </p:pic>
      <p:pic>
        <p:nvPicPr>
          <p:cNvPr id="658" name="picture 6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660391" y="883920"/>
            <a:ext cx="2632266" cy="5818632"/>
          </a:xfrm>
          <a:prstGeom prst="rect">
            <a:avLst/>
          </a:prstGeom>
        </p:spPr>
      </p:pic>
      <p:pic>
        <p:nvPicPr>
          <p:cNvPr id="660" name="picture 6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55407" y="883919"/>
            <a:ext cx="2630423" cy="5817108"/>
          </a:xfrm>
          <a:prstGeom prst="rect">
            <a:avLst/>
          </a:prstGeom>
        </p:spPr>
      </p:pic>
      <p:sp>
        <p:nvSpPr>
          <p:cNvPr id="662" name="path 662"/>
          <p:cNvSpPr/>
          <p:nvPr/>
        </p:nvSpPr>
        <p:spPr>
          <a:xfrm>
            <a:off x="0" y="6713994"/>
            <a:ext cx="10434802" cy="144005"/>
          </a:xfrm>
          <a:custGeom>
            <a:avLst/>
            <a:gdLst/>
            <a:ahLst/>
            <a:cxnLst/>
            <a:rect l="0" t="0" r="0" b="0"/>
            <a:pathLst>
              <a:path w="16432" h="226">
                <a:moveTo>
                  <a:pt x="0" y="0"/>
                </a:moveTo>
                <a:lnTo>
                  <a:pt x="16432" y="0"/>
                </a:lnTo>
                <a:lnTo>
                  <a:pt x="16335" y="226"/>
                </a:lnTo>
                <a:lnTo>
                  <a:pt x="0" y="226"/>
                </a:lnTo>
                <a:lnTo>
                  <a:pt x="0" y="0"/>
                </a:lnTo>
              </a:path>
            </a:pathLst>
          </a:custGeom>
          <a:solidFill>
            <a:srgbClr val="212B8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4" name="textbox 664"/>
          <p:cNvSpPr/>
          <p:nvPr/>
        </p:nvSpPr>
        <p:spPr>
          <a:xfrm>
            <a:off x="487214" y="236396"/>
            <a:ext cx="3048635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27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搭建微信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</a:t>
            </a:r>
            <a:r>
              <a:rPr sz="2700" b="1" kern="0" spc="27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知识库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66" name="picture 6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668" name="picture 6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670" name="textbox 670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72" name="rect 672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icture 6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76" name="textbox 676"/>
          <p:cNvSpPr/>
          <p:nvPr/>
        </p:nvSpPr>
        <p:spPr>
          <a:xfrm>
            <a:off x="501914" y="1178396"/>
            <a:ext cx="11123930" cy="45573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4765" algn="l" rtl="0" eaLnBrk="0">
              <a:lnSpc>
                <a:spcPts val="2644"/>
              </a:lnSpc>
              <a:tabLst/>
            </a:pPr>
            <a:r>
              <a:rPr sz="2000" b="1" kern="0" spc="-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 录音转重点（需上</a:t>
            </a:r>
            <a:r>
              <a:rPr sz="2000" b="1" kern="0" spc="-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传录音文件</a:t>
            </a:r>
            <a:r>
              <a:rPr sz="2000" b="1" kern="0" spc="-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）：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15875" indent="6350" algn="l" rtl="0" eaLnBrk="0">
              <a:lnSpc>
                <a:spcPct val="123000"/>
              </a:lnSpc>
              <a:spcBef>
                <a:spcPts val="1136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• 指令：「提取关键决策：用【决议事项】【责任人】【时间节点】三栏表格呈现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，加粗标注有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争议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的内容」。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1590" algn="l" rtl="0" eaLnBrk="0">
              <a:lnSpc>
                <a:spcPct val="91000"/>
              </a:lnSpc>
              <a:spcBef>
                <a:spcPts val="601"/>
              </a:spcBef>
              <a:tabLst/>
            </a:pPr>
            <a:r>
              <a:rPr sz="2000" b="1" kern="0" spc="-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 行动清单：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29209" algn="l" rtl="0" eaLnBrk="0">
              <a:lnSpc>
                <a:spcPts val="2588"/>
              </a:lnSpc>
              <a:spcBef>
                <a:spcPts val="1165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• 追问：「把会议内容转化为SMART原则任务清单</a:t>
            </a:r>
            <a:r>
              <a:rPr sz="20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，标注需要跨部门协作的事项」。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7940" algn="l" rtl="0" eaLnBrk="0">
              <a:lnSpc>
                <a:spcPct val="91000"/>
              </a:lnSpc>
              <a:spcBef>
                <a:spcPts val="609"/>
              </a:spcBef>
              <a:tabLst/>
            </a:pPr>
            <a:r>
              <a:rPr sz="2000" b="1" kern="0" spc="-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 可视化呈现：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740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16509" algn="l" rtl="0" eaLnBrk="0">
              <a:lnSpc>
                <a:spcPct val="124000"/>
              </a:lnSpc>
              <a:tabLst/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• 高阶指令：「将项目时间线转化为甘特图代码（</a:t>
            </a:r>
            <a:r>
              <a:rPr sz="20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Mermaid语法格式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）</a:t>
            </a:r>
            <a:r>
              <a:rPr sz="20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Segoe UI Emoji"/>
                <a:ea typeface="Segoe UI Emoji"/>
                <a:cs typeface="Segoe UI Emoji"/>
              </a:rPr>
              <a:t>❗ 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标注关键依赖节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点」。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32" name="group 32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678" name="path 678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80" name="path 680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682" name="picture 6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sp>
        <p:nvSpPr>
          <p:cNvPr id="684" name="textbox 684"/>
          <p:cNvSpPr/>
          <p:nvPr/>
        </p:nvSpPr>
        <p:spPr>
          <a:xfrm>
            <a:off x="487569" y="309874"/>
            <a:ext cx="2249170" cy="4114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2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2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会议纪要生成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86" name="picture 6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688" name="textbox 68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picture 6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92" name="textbox 692"/>
          <p:cNvSpPr/>
          <p:nvPr/>
        </p:nvSpPr>
        <p:spPr>
          <a:xfrm>
            <a:off x="486867" y="2274011"/>
            <a:ext cx="10994390" cy="1935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3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970" algn="l" rtl="0" eaLnBrk="0">
              <a:lnSpc>
                <a:spcPct val="95000"/>
              </a:lnSpc>
              <a:tabLst/>
            </a:pP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请以人工智能医疗投资为主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题，</a:t>
            </a:r>
            <a:endParaRPr sz="2300" dirty="0">
              <a:latin typeface="Microsoft YaHei"/>
              <a:ea typeface="Microsoft YaHei"/>
              <a:cs typeface="Microsoft YaHei"/>
            </a:endParaRPr>
          </a:p>
          <a:p>
            <a:pPr marL="14604" algn="l" rtl="0" eaLnBrk="0">
              <a:lnSpc>
                <a:spcPts val="3098"/>
              </a:lnSpc>
              <a:spcBef>
                <a:spcPts val="1290"/>
              </a:spcBef>
              <a:tabLst/>
            </a:pPr>
            <a:r>
              <a:rPr sz="23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Markdown</a:t>
            </a:r>
            <a:r>
              <a:rPr sz="23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格式生成一份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PPT</a:t>
            </a:r>
            <a:r>
              <a:rPr sz="23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大纲及各页简</a:t>
            </a:r>
            <a:r>
              <a:rPr sz="23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要内容。</a:t>
            </a:r>
            <a:endParaRPr sz="2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796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1270" algn="l" rtl="0" eaLnBrk="0">
              <a:lnSpc>
                <a:spcPct val="125000"/>
              </a:lnSpc>
              <a:tabLst/>
            </a:pP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需包含封面、</a:t>
            </a:r>
            <a:r>
              <a:rPr sz="2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目录、</a:t>
            </a:r>
            <a:r>
              <a:rPr sz="2300" kern="0" spc="-5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人工智能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在医疗诊断中的应用、</a:t>
            </a:r>
            <a:r>
              <a:rPr sz="2300" kern="0" spc="-5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在疾病治疗中的应用、</a:t>
            </a:r>
            <a:r>
              <a:rPr sz="2300" kern="0" spc="-5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面临的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挑战、</a:t>
            </a:r>
            <a:r>
              <a:rPr sz="2300" kern="0" spc="-5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未来发展趋势、</a:t>
            </a:r>
            <a:r>
              <a:rPr sz="2300" kern="0" spc="-5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投资机遇、</a:t>
            </a:r>
            <a:r>
              <a:rPr sz="2300" kern="0" spc="-5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总结页</a:t>
            </a:r>
            <a:r>
              <a:rPr sz="23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300" kern="0" spc="-5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语言简洁专业</a:t>
            </a:r>
            <a:r>
              <a:rPr sz="23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300" kern="0" spc="-5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突出关键数据和案例</a:t>
            </a:r>
            <a:endParaRPr sz="23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34" name="group 34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694" name="path 694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96" name="path 696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698" name="picture 6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700" name="picture 7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702" name="textbox 702"/>
          <p:cNvSpPr/>
          <p:nvPr/>
        </p:nvSpPr>
        <p:spPr>
          <a:xfrm>
            <a:off x="513481" y="310229"/>
            <a:ext cx="2220595" cy="410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97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PPT</a:t>
            </a:r>
            <a:r>
              <a:rPr sz="2700" b="1" kern="0" spc="30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大纲生成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04" name="textbox 704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picture 7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08" name="textbox 708"/>
          <p:cNvSpPr/>
          <p:nvPr/>
        </p:nvSpPr>
        <p:spPr>
          <a:xfrm>
            <a:off x="485648" y="1252270"/>
            <a:ext cx="9556750" cy="3511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29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7940" algn="l" rtl="0" eaLnBrk="0">
              <a:lnSpc>
                <a:spcPct val="95000"/>
              </a:lnSpc>
              <a:tabLst/>
            </a:pP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帮我写公式</a:t>
            </a:r>
            <a:r>
              <a:rPr sz="2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：提取A列区域为</a:t>
            </a:r>
            <a:r>
              <a:rPr sz="2300" kern="0" spc="-5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‘华东区’且D列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销售额前5名的产品名称</a:t>
            </a:r>
            <a:endParaRPr sz="2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27000"/>
              </a:lnSpc>
              <a:spcBef>
                <a:spcPts val="700"/>
              </a:spcBef>
              <a:tabLst/>
            </a:pP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有两张表：</a:t>
            </a:r>
            <a:r>
              <a:rPr sz="2300" kern="0" spc="-5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表1是[项目名称、</a:t>
            </a:r>
            <a:r>
              <a:rPr sz="23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申请日期、</a:t>
            </a:r>
            <a:r>
              <a:rPr sz="2300" kern="0" spc="-5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报销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金额]</a:t>
            </a:r>
            <a:r>
              <a:rPr sz="23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300" kern="0" spc="-5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表2是[项目名称、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所属部门]。</a:t>
            </a:r>
            <a:r>
              <a:rPr sz="2300" kern="0" spc="-5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请生成一个公式</a:t>
            </a:r>
            <a:r>
              <a:rPr sz="23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300" kern="0" spc="-5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统计市场部在202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3年1-6月期间</a:t>
            </a:r>
            <a:r>
              <a:rPr sz="23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300" kern="0" spc="-5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每个项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目的总报销金额</a:t>
            </a:r>
            <a:r>
              <a:rPr sz="23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，结果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按金额从高到低排序。</a:t>
            </a:r>
            <a:endParaRPr sz="2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15240" algn="l" rtl="0" eaLnBrk="0">
              <a:lnSpc>
                <a:spcPts val="3098"/>
              </a:lnSpc>
              <a:spcBef>
                <a:spcPts val="3"/>
              </a:spcBef>
              <a:tabLst/>
            </a:pP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怎么用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Excel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把销售数据做成动态仪表盘</a:t>
            </a:r>
            <a:r>
              <a:rPr sz="23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300" kern="0" spc="-5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要有地图分布和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趋势预测</a:t>
            </a:r>
            <a:endParaRPr sz="23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36" name="group 36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710" name="path 710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12" name="path 712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714" name="textbox 714"/>
          <p:cNvSpPr/>
          <p:nvPr/>
        </p:nvSpPr>
        <p:spPr>
          <a:xfrm>
            <a:off x="513481" y="236396"/>
            <a:ext cx="2470150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Excel</a:t>
            </a:r>
            <a:r>
              <a:rPr sz="2700" b="1" kern="0" spc="38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公式生成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16" name="picture 7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718" name="picture 7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720" name="textbox 720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480844" y="1980106"/>
            <a:ext cx="5640070" cy="32880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ts val="3686"/>
              </a:lnSpc>
              <a:tabLst/>
            </a:pPr>
            <a:r>
              <a:rPr sz="2700" b="1" kern="0" spc="35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第一章：</a:t>
            </a:r>
            <a:r>
              <a:rPr sz="2700" b="1" kern="0" spc="-33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35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基本概念掌握</a:t>
            </a:r>
            <a:endParaRPr sz="2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spcBef>
                <a:spcPts val="812"/>
              </a:spcBef>
              <a:tabLst/>
            </a:pPr>
            <a:r>
              <a:rPr sz="2700" b="1" kern="0" spc="4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第二章：</a:t>
            </a:r>
            <a:r>
              <a:rPr sz="2700" b="1" kern="0" spc="-35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4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实操</a:t>
            </a:r>
            <a:endParaRPr sz="27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spcBef>
                <a:spcPts val="4"/>
              </a:spcBef>
              <a:tabLst/>
            </a:pPr>
            <a:r>
              <a:rPr sz="2700" b="1" kern="0" spc="37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第三章：</a:t>
            </a:r>
            <a:r>
              <a:rPr sz="2700" b="1" kern="0" spc="-2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37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办公提效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52" name="textbox 52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4" name="textbox 54"/>
          <p:cNvSpPr/>
          <p:nvPr/>
        </p:nvSpPr>
        <p:spPr>
          <a:xfrm>
            <a:off x="488989" y="310229"/>
            <a:ext cx="1497964" cy="410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10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1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课程大纲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6" name="rect 56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picture 7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24" name="textbox 724"/>
          <p:cNvSpPr/>
          <p:nvPr/>
        </p:nvSpPr>
        <p:spPr>
          <a:xfrm>
            <a:off x="493910" y="1183998"/>
            <a:ext cx="8626475" cy="35871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5559" algn="l" rtl="0" eaLnBrk="0">
              <a:lnSpc>
                <a:spcPts val="2588"/>
              </a:lnSpc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1、让Deepseek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给出报告格式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spcBef>
                <a:spcPts val="604"/>
              </a:spcBef>
              <a:tabLst/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我要写一个XX投资报告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，需要满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足XX</a:t>
            </a:r>
            <a:r>
              <a:rPr sz="20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，担心XX</a:t>
            </a:r>
            <a:r>
              <a:rPr sz="20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，请给我写一个报告格式模板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6194" algn="l" rtl="0" eaLnBrk="0">
              <a:lnSpc>
                <a:spcPts val="2588"/>
              </a:lnSpc>
              <a:spcBef>
                <a:spcPts val="610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2、传文件给Deepseek按格式产出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24765" algn="l" rtl="0" eaLnBrk="0">
              <a:lnSpc>
                <a:spcPct val="91000"/>
              </a:lnSpc>
              <a:spcBef>
                <a:spcPts val="4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结合附件中的资料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，按照如下格式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模板给我整理成报告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26" name="textbox 726"/>
          <p:cNvSpPr/>
          <p:nvPr/>
        </p:nvSpPr>
        <p:spPr>
          <a:xfrm>
            <a:off x="500424" y="5434688"/>
            <a:ext cx="5282565" cy="3543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588"/>
              </a:lnSpc>
              <a:tabLst/>
            </a:pP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3、</a:t>
            </a:r>
            <a:r>
              <a:rPr sz="20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Deepseek写一半就停了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，你就说“继续”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28" name="path 728"/>
          <p:cNvSpPr/>
          <p:nvPr/>
        </p:nvSpPr>
        <p:spPr>
          <a:xfrm>
            <a:off x="0" y="6713994"/>
            <a:ext cx="10434802" cy="144005"/>
          </a:xfrm>
          <a:custGeom>
            <a:avLst/>
            <a:gdLst/>
            <a:ahLst/>
            <a:cxnLst/>
            <a:rect l="0" t="0" r="0" b="0"/>
            <a:pathLst>
              <a:path w="16432" h="226">
                <a:moveTo>
                  <a:pt x="0" y="0"/>
                </a:moveTo>
                <a:lnTo>
                  <a:pt x="16432" y="0"/>
                </a:lnTo>
                <a:lnTo>
                  <a:pt x="16335" y="226"/>
                </a:lnTo>
                <a:lnTo>
                  <a:pt x="0" y="226"/>
                </a:lnTo>
                <a:lnTo>
                  <a:pt x="0" y="0"/>
                </a:lnTo>
              </a:path>
            </a:pathLst>
          </a:custGeom>
          <a:solidFill>
            <a:srgbClr val="212B8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0" name="textbox 730"/>
          <p:cNvSpPr/>
          <p:nvPr/>
        </p:nvSpPr>
        <p:spPr>
          <a:xfrm>
            <a:off x="487214" y="310229"/>
            <a:ext cx="2998470" cy="410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63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2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按特定格式写报告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32" name="picture 7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734" name="picture 7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736" name="textbox 736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38" name="rect 738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picture 7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42" name="textbox 742"/>
          <p:cNvSpPr/>
          <p:nvPr/>
        </p:nvSpPr>
        <p:spPr>
          <a:xfrm>
            <a:off x="494817" y="1251356"/>
            <a:ext cx="10930890" cy="8032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52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7000"/>
              </a:lnSpc>
              <a:tabLst/>
            </a:pP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审核附件中合同</a:t>
            </a:r>
            <a:r>
              <a:rPr sz="23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300" kern="0" spc="-5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帮我发现合同条款隐藏风险、</a:t>
            </a:r>
            <a:r>
              <a:rPr sz="2300" kern="0" spc="-5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文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书格式错误、</a:t>
            </a:r>
            <a:r>
              <a:rPr sz="2300" kern="0" spc="-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多语言合同歧义、</a:t>
            </a:r>
            <a:endParaRPr sz="23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ts val="3725"/>
              </a:lnSpc>
              <a:tabLst/>
            </a:pP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合规性风险</a:t>
            </a:r>
            <a:endParaRPr sz="2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44" name="textbox 744"/>
          <p:cNvSpPr/>
          <p:nvPr/>
        </p:nvSpPr>
        <p:spPr>
          <a:xfrm>
            <a:off x="487569" y="310939"/>
            <a:ext cx="3373120" cy="410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84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2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合同文档合规性检查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46" name="picture 7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748" name="picture 7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750" name="textbox 750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52" name="rect 752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7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56" name="textbox 756"/>
          <p:cNvSpPr/>
          <p:nvPr/>
        </p:nvSpPr>
        <p:spPr>
          <a:xfrm>
            <a:off x="494165" y="1230086"/>
            <a:ext cx="11416030" cy="4337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9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提示词：提供芯片行业过去5年全球市场规模及增长率数据</a:t>
            </a:r>
            <a:r>
              <a:rPr sz="20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，并分析未来3年的发展趋势。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34290" indent="-21590" algn="l" rtl="0" eaLnBrk="0">
              <a:lnSpc>
                <a:spcPct val="122000"/>
              </a:lnSpc>
              <a:spcBef>
                <a:spcPts val="1153"/>
              </a:spcBef>
              <a:tabLst/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提示词：列出全球前10大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芯片制造商的市场份额占比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，以及它们在不同芯片类型（如CPU、GPU、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FPGA等）</a:t>
            </a:r>
            <a:r>
              <a:rPr sz="2000" kern="0" spc="-4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的市场地位。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r" rtl="0" eaLnBrk="0">
              <a:lnSpc>
                <a:spcPct val="92000"/>
              </a:lnSpc>
              <a:spcBef>
                <a:spcPts val="1343"/>
              </a:spcBef>
              <a:tabLst/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提示词：分析中国芯片行业与全球领先水平的差距</a:t>
            </a:r>
            <a:r>
              <a:rPr sz="20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，包括技术水平、市场份额、产业链完整性等方面。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6034" indent="-1270" algn="l" rtl="0" eaLnBrk="0">
              <a:lnSpc>
                <a:spcPct val="120000"/>
              </a:lnSpc>
              <a:spcBef>
                <a:spcPts val="610"/>
              </a:spcBef>
              <a:tabLst/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提示词：获取某芯片上市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公司（如寒武纪）近3年的营收、净利润、研发投入等财务数据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，并分析其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财务健康状况及增长潜力。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37465" indent="-12700" algn="l" rtl="0" eaLnBrk="0">
              <a:lnSpc>
                <a:spcPct val="121000"/>
              </a:lnSpc>
              <a:spcBef>
                <a:spcPts val="1032"/>
              </a:spcBef>
              <a:tabLst/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提示词：分析某芯片设计企业（如南芯科技）</a:t>
            </a:r>
            <a:r>
              <a:rPr sz="2000" kern="0" spc="-4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的市场定位、核心产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品竞争力、客户群体及未来发展战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2000" kern="0" spc="-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略。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780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2588"/>
              </a:lnSpc>
              <a:tabLst/>
            </a:pP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提示词：提供某芯片制造企业（如台积电）</a:t>
            </a:r>
            <a:r>
              <a:rPr sz="2000" kern="0" spc="-4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的产能利用率、订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单交付周期、成本控制能力等经营数据。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38" name="group 38"/>
          <p:cNvGrpSpPr/>
          <p:nvPr/>
        </p:nvGrpSpPr>
        <p:grpSpPr>
          <a:xfrm rot="21600000">
            <a:off x="0" y="6713994"/>
            <a:ext cx="12192000" cy="144005"/>
            <a:chOff x="0" y="0"/>
            <a:chExt cx="12192000" cy="144005"/>
          </a:xfrm>
        </p:grpSpPr>
        <p:sp>
          <p:nvSpPr>
            <p:cNvPr id="758" name="path 758"/>
            <p:cNvSpPr/>
            <p:nvPr/>
          </p:nvSpPr>
          <p:spPr>
            <a:xfrm>
              <a:off x="0" y="0"/>
              <a:ext cx="10434802" cy="144005"/>
            </a:xfrm>
            <a:custGeom>
              <a:avLst/>
              <a:gdLst/>
              <a:ahLst/>
              <a:cxnLst/>
              <a:rect l="0" t="0" r="0" b="0"/>
              <a:pathLst>
                <a:path w="16432" h="226">
                  <a:moveTo>
                    <a:pt x="0" y="0"/>
                  </a:moveTo>
                  <a:lnTo>
                    <a:pt x="16432" y="0"/>
                  </a:lnTo>
                  <a:lnTo>
                    <a:pt x="16335" y="226"/>
                  </a:lnTo>
                  <a:lnTo>
                    <a:pt x="0" y="226"/>
                  </a:lnTo>
                  <a:lnTo>
                    <a:pt x="0" y="0"/>
                  </a:lnTo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0" name="path 760"/>
            <p:cNvSpPr/>
            <p:nvPr/>
          </p:nvSpPr>
          <p:spPr>
            <a:xfrm>
              <a:off x="10474083" y="0"/>
              <a:ext cx="1717916" cy="144005"/>
            </a:xfrm>
            <a:custGeom>
              <a:avLst/>
              <a:gdLst/>
              <a:ahLst/>
              <a:cxnLst/>
              <a:rect l="0" t="0" r="0" b="0"/>
              <a:pathLst>
                <a:path w="2705" h="226">
                  <a:moveTo>
                    <a:pt x="97" y="0"/>
                  </a:moveTo>
                  <a:lnTo>
                    <a:pt x="175" y="0"/>
                  </a:lnTo>
                  <a:lnTo>
                    <a:pt x="2627" y="0"/>
                  </a:lnTo>
                  <a:lnTo>
                    <a:pt x="2705" y="0"/>
                  </a:lnTo>
                  <a:lnTo>
                    <a:pt x="2705" y="226"/>
                  </a:lnTo>
                  <a:lnTo>
                    <a:pt x="2627" y="226"/>
                  </a:lnTo>
                  <a:lnTo>
                    <a:pt x="77" y="226"/>
                  </a:lnTo>
                  <a:lnTo>
                    <a:pt x="0" y="226"/>
                  </a:lnTo>
                  <a:lnTo>
                    <a:pt x="97" y="0"/>
                  </a:lnTo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762" name="picture 7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764" name="picture 7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766" name="textbox 766"/>
          <p:cNvSpPr/>
          <p:nvPr/>
        </p:nvSpPr>
        <p:spPr>
          <a:xfrm>
            <a:off x="486504" y="310939"/>
            <a:ext cx="2249804" cy="410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58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2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获取投资数据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68" name="textbox 76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picture 7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72" name="textbox 772"/>
          <p:cNvSpPr/>
          <p:nvPr/>
        </p:nvSpPr>
        <p:spPr>
          <a:xfrm>
            <a:off x="494419" y="1231614"/>
            <a:ext cx="11210925" cy="43160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44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970" algn="l" rtl="0" eaLnBrk="0">
              <a:lnSpc>
                <a:spcPct val="91000"/>
              </a:lnSpc>
              <a:tabLst/>
            </a:pPr>
            <a:r>
              <a:rPr sz="2000" b="1" kern="0" spc="-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计划制定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22225" indent="-10160" algn="l" rtl="0" eaLnBrk="0">
              <a:lnSpc>
                <a:spcPct val="120000"/>
              </a:lnSpc>
              <a:spcBef>
                <a:spcPts val="1081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根据投资部门2024年的业务目标和主要投资项目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，生成一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份详细的内审计划</a:t>
            </a:r>
            <a:r>
              <a:rPr sz="20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，包括审计范围、重点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审计项目、抽样方法和初步测试程序。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2859" algn="l" rtl="0" eaLnBrk="0">
              <a:lnSpc>
                <a:spcPct val="91000"/>
              </a:lnSpc>
              <a:spcBef>
                <a:spcPts val="603"/>
              </a:spcBef>
              <a:tabLst/>
            </a:pPr>
            <a:r>
              <a:rPr sz="2000" b="1" kern="0" spc="-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数据分析和风控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36830" indent="-13970" algn="l" rtl="0" eaLnBrk="0">
              <a:lnSpc>
                <a:spcPct val="120000"/>
              </a:lnSpc>
              <a:spcBef>
                <a:spcPts val="1080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分析投资部门过去一年中所有超过1000万元的投资项目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，找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出其中可能存在风险的项目</a:t>
            </a:r>
            <a:r>
              <a:rPr sz="20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，并给出风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险评级和初步分析。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4765" algn="l" rtl="0" eaLnBrk="0">
              <a:lnSpc>
                <a:spcPct val="91000"/>
              </a:lnSpc>
              <a:spcBef>
                <a:spcPts val="603"/>
              </a:spcBef>
              <a:tabLst/>
            </a:pPr>
            <a:r>
              <a:rPr sz="2000" b="1" kern="0" spc="-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报告撰写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200" dirty="0">
              <a:latin typeface="Arial"/>
              <a:ea typeface="Arial"/>
              <a:cs typeface="Arial"/>
            </a:endParaRPr>
          </a:p>
          <a:p>
            <a:pPr marL="24765" algn="l" rtl="0" eaLnBrk="0">
              <a:lnSpc>
                <a:spcPct val="92000"/>
              </a:lnSpc>
              <a:spcBef>
                <a:spcPts val="1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根据本次投资部门内审的发现和分析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结果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，撰写一份详细的审计报告</a:t>
            </a:r>
            <a:r>
              <a:rPr sz="20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，包括审计范围、</a:t>
            </a:r>
            <a:r>
              <a:rPr sz="2000" kern="0" spc="-4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审计发现、风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74" name="path 774"/>
          <p:cNvSpPr/>
          <p:nvPr/>
        </p:nvSpPr>
        <p:spPr>
          <a:xfrm>
            <a:off x="0" y="6713994"/>
            <a:ext cx="10434802" cy="144005"/>
          </a:xfrm>
          <a:custGeom>
            <a:avLst/>
            <a:gdLst/>
            <a:ahLst/>
            <a:cxnLst/>
            <a:rect l="0" t="0" r="0" b="0"/>
            <a:pathLst>
              <a:path w="16432" h="226">
                <a:moveTo>
                  <a:pt x="0" y="0"/>
                </a:moveTo>
                <a:lnTo>
                  <a:pt x="16432" y="0"/>
                </a:lnTo>
                <a:lnTo>
                  <a:pt x="16335" y="226"/>
                </a:lnTo>
                <a:lnTo>
                  <a:pt x="0" y="226"/>
                </a:lnTo>
                <a:lnTo>
                  <a:pt x="0" y="0"/>
                </a:lnTo>
              </a:path>
            </a:pathLst>
          </a:custGeom>
          <a:solidFill>
            <a:srgbClr val="212B8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76" name="picture 7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778" name="picture 7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780" name="textbox 780"/>
          <p:cNvSpPr/>
          <p:nvPr/>
        </p:nvSpPr>
        <p:spPr>
          <a:xfrm>
            <a:off x="518961" y="5641309"/>
            <a:ext cx="3009264" cy="3022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76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1000"/>
              </a:lnSpc>
              <a:tabLst/>
            </a:pPr>
            <a:r>
              <a:rPr sz="2000" kern="0" spc="-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险评估、建议措施等内容。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82" name="textbox 782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84" name="rect 784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6" name="textbox 786"/>
          <p:cNvSpPr/>
          <p:nvPr/>
        </p:nvSpPr>
        <p:spPr>
          <a:xfrm>
            <a:off x="509577" y="310584"/>
            <a:ext cx="728344" cy="410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51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2700" b="1" kern="0" spc="6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内审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icture 7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90" name="textbox 790"/>
          <p:cNvSpPr/>
          <p:nvPr/>
        </p:nvSpPr>
        <p:spPr>
          <a:xfrm>
            <a:off x="486674" y="1231869"/>
            <a:ext cx="11139169" cy="41890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85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40005" algn="l" rtl="0" eaLnBrk="0">
              <a:lnSpc>
                <a:spcPct val="91000"/>
              </a:lnSpc>
              <a:tabLst/>
            </a:pPr>
            <a:r>
              <a:rPr sz="2000" b="1" kern="0" spc="-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 财务数据异常检测：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31115" indent="6350" algn="l" rtl="0" eaLnBrk="0">
              <a:lnSpc>
                <a:spcPct val="123000"/>
              </a:lnSpc>
              <a:spcBef>
                <a:spcPts val="1173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• 指令：「作为财务人员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，帮我分析这些财务数据中是否存在异常值，</a:t>
            </a:r>
            <a:r>
              <a:rPr sz="2000" kern="0" spc="-4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比如收入、成本、费用等数据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的波动异常」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8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1590" algn="l" rtl="0" eaLnBrk="0">
              <a:lnSpc>
                <a:spcPct val="91000"/>
              </a:lnSpc>
              <a:spcBef>
                <a:spcPts val="603"/>
              </a:spcBef>
              <a:tabLst/>
            </a:pPr>
            <a:r>
              <a:rPr sz="2000" b="1" kern="0" spc="-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 财务指标计算与分析：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29209" algn="l" rtl="0" eaLnBrk="0">
              <a:lnSpc>
                <a:spcPts val="2588"/>
              </a:lnSpc>
              <a:spcBef>
                <a:spcPts val="1164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• 追问：「计算这份财务报表的偿债能力、盈利能力、营运能力指标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，并与行业平均水平对比分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析」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7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3180" algn="l" rtl="0" eaLnBrk="0">
              <a:lnSpc>
                <a:spcPct val="91000"/>
              </a:lnSpc>
              <a:spcBef>
                <a:spcPts val="603"/>
              </a:spcBef>
              <a:tabLst/>
            </a:pPr>
            <a:r>
              <a:rPr sz="2000" b="1" kern="0" spc="-2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 财务数据预测：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44450" algn="l" rtl="0" eaLnBrk="0">
              <a:lnSpc>
                <a:spcPts val="2588"/>
              </a:lnSpc>
              <a:spcBef>
                <a:spcPts val="1164"/>
              </a:spcBef>
              <a:tabLst/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• 高阶指令：「基于这些数据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，预测未来几个月或季度的销售额、利润等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关键财务指标」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3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spcBef>
                <a:spcPts val="5"/>
              </a:spcBef>
              <a:tabLst/>
            </a:pPr>
            <a:r>
              <a:rPr sz="2000" b="1" kern="0" spc="-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 与管理层沟通辅助：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92" name="textbox 792"/>
          <p:cNvSpPr/>
          <p:nvPr/>
        </p:nvSpPr>
        <p:spPr>
          <a:xfrm>
            <a:off x="503480" y="5543273"/>
            <a:ext cx="9808209" cy="3543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2588"/>
              </a:lnSpc>
              <a:tabLst/>
            </a:pP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• 高阶指令：「用通俗易懂的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语言解释这些财务数据和财务指标的含义及对公司的影响」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94" name="path 794"/>
          <p:cNvSpPr/>
          <p:nvPr/>
        </p:nvSpPr>
        <p:spPr>
          <a:xfrm>
            <a:off x="0" y="6713994"/>
            <a:ext cx="10434802" cy="144005"/>
          </a:xfrm>
          <a:custGeom>
            <a:avLst/>
            <a:gdLst/>
            <a:ahLst/>
            <a:cxnLst/>
            <a:rect l="0" t="0" r="0" b="0"/>
            <a:pathLst>
              <a:path w="16432" h="226">
                <a:moveTo>
                  <a:pt x="0" y="0"/>
                </a:moveTo>
                <a:lnTo>
                  <a:pt x="16432" y="0"/>
                </a:lnTo>
                <a:lnTo>
                  <a:pt x="16335" y="226"/>
                </a:lnTo>
                <a:lnTo>
                  <a:pt x="0" y="226"/>
                </a:lnTo>
                <a:lnTo>
                  <a:pt x="0" y="0"/>
                </a:lnTo>
              </a:path>
            </a:pathLst>
          </a:custGeom>
          <a:solidFill>
            <a:srgbClr val="212B8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96" name="picture 7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798" name="picture 7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800" name="textbox 800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02" name="textbox 802"/>
          <p:cNvSpPr/>
          <p:nvPr/>
        </p:nvSpPr>
        <p:spPr>
          <a:xfrm>
            <a:off x="487924" y="311649"/>
            <a:ext cx="1499235" cy="4095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65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1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财务场景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04" name="rect 804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rect 8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B88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08" name="picture 8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82600" y="4440643"/>
            <a:ext cx="6705765" cy="157683"/>
          </a:xfrm>
          <a:prstGeom prst="rect">
            <a:avLst/>
          </a:prstGeom>
        </p:spPr>
      </p:pic>
      <p:pic>
        <p:nvPicPr>
          <p:cNvPr id="810" name="picture 8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770167" y="0"/>
            <a:ext cx="5421832" cy="6858000"/>
          </a:xfrm>
          <a:prstGeom prst="rect">
            <a:avLst/>
          </a:prstGeom>
        </p:spPr>
      </p:pic>
      <p:sp>
        <p:nvSpPr>
          <p:cNvPr id="812" name="textbox 812"/>
          <p:cNvSpPr/>
          <p:nvPr/>
        </p:nvSpPr>
        <p:spPr>
          <a:xfrm>
            <a:off x="484555" y="2284946"/>
            <a:ext cx="7602855" cy="1810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8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5000"/>
              </a:lnSpc>
              <a:tabLst/>
            </a:pPr>
            <a:r>
              <a:rPr sz="13700" b="1" kern="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THANKS</a:t>
            </a:r>
            <a:endParaRPr sz="137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21600000">
            <a:off x="0" y="836676"/>
            <a:ext cx="12192000" cy="5295900"/>
            <a:chOff x="0" y="0"/>
            <a:chExt cx="12192000" cy="5295900"/>
          </a:xfrm>
        </p:grpSpPr>
        <p:sp>
          <p:nvSpPr>
            <p:cNvPr id="58" name="path 58"/>
            <p:cNvSpPr/>
            <p:nvPr/>
          </p:nvSpPr>
          <p:spPr>
            <a:xfrm>
              <a:off x="0" y="5152644"/>
              <a:ext cx="12192000" cy="143255"/>
            </a:xfrm>
            <a:custGeom>
              <a:avLst/>
              <a:gdLst/>
              <a:ahLst/>
              <a:cxnLst/>
              <a:rect l="0" t="0" r="0" b="0"/>
              <a:pathLst>
                <a:path w="19200" h="225">
                  <a:moveTo>
                    <a:pt x="0" y="0"/>
                  </a:moveTo>
                  <a:lnTo>
                    <a:pt x="19200" y="0"/>
                  </a:lnTo>
                  <a:lnTo>
                    <a:pt x="19200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0" name="path 60"/>
            <p:cNvSpPr/>
            <p:nvPr/>
          </p:nvSpPr>
          <p:spPr>
            <a:xfrm>
              <a:off x="0" y="143255"/>
              <a:ext cx="12192000" cy="5009388"/>
            </a:xfrm>
            <a:custGeom>
              <a:avLst/>
              <a:gdLst/>
              <a:ahLst/>
              <a:cxnLst/>
              <a:rect l="0" t="0" r="0" b="0"/>
              <a:pathLst>
                <a:path w="19200" h="7888">
                  <a:moveTo>
                    <a:pt x="0" y="0"/>
                  </a:moveTo>
                  <a:lnTo>
                    <a:pt x="19200" y="0"/>
                  </a:lnTo>
                  <a:lnTo>
                    <a:pt x="19200" y="7888"/>
                  </a:lnTo>
                  <a:lnTo>
                    <a:pt x="0" y="7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B88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" name="path 62"/>
            <p:cNvSpPr/>
            <p:nvPr/>
          </p:nvSpPr>
          <p:spPr>
            <a:xfrm>
              <a:off x="0" y="0"/>
              <a:ext cx="12192000" cy="143255"/>
            </a:xfrm>
            <a:custGeom>
              <a:avLst/>
              <a:gdLst/>
              <a:ahLst/>
              <a:cxnLst/>
              <a:rect l="0" t="0" r="0" b="0"/>
              <a:pathLst>
                <a:path w="19200" h="225">
                  <a:moveTo>
                    <a:pt x="0" y="0"/>
                  </a:moveTo>
                  <a:lnTo>
                    <a:pt x="19200" y="0"/>
                  </a:lnTo>
                  <a:lnTo>
                    <a:pt x="19200" y="225"/>
                  </a:lnTo>
                  <a:lnTo>
                    <a:pt x="0" y="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C89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textbox 64"/>
          <p:cNvSpPr/>
          <p:nvPr/>
        </p:nvSpPr>
        <p:spPr>
          <a:xfrm>
            <a:off x="464149" y="2289635"/>
            <a:ext cx="6819265" cy="14325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33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3200" b="1" kern="0" spc="1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第一章</a:t>
            </a:r>
            <a:endParaRPr sz="3200" dirty="0">
              <a:latin typeface="Microsoft YaHei"/>
              <a:ea typeface="Microsoft YaHei"/>
              <a:cs typeface="Microsoft YaHei"/>
            </a:endParaRPr>
          </a:p>
          <a:p>
            <a:pPr marL="63500" algn="l" rtl="0" eaLnBrk="0">
              <a:lnSpc>
                <a:spcPts val="6331"/>
              </a:lnSpc>
              <a:spcBef>
                <a:spcPts val="1240"/>
              </a:spcBef>
              <a:tabLst/>
            </a:pPr>
            <a:r>
              <a:rPr sz="4700" b="1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4700" b="1" kern="0" spc="3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基本概念掌握</a:t>
            </a:r>
            <a:endParaRPr sz="4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6" name="textbox 66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8" name="rect 68"/>
          <p:cNvSpPr/>
          <p:nvPr/>
        </p:nvSpPr>
        <p:spPr>
          <a:xfrm>
            <a:off x="482600" y="4846688"/>
            <a:ext cx="577621" cy="221246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996695"/>
            <a:ext cx="12192000" cy="5861304"/>
          </a:xfrm>
          <a:prstGeom prst="rect">
            <a:avLst/>
          </a:prstGeom>
        </p:spPr>
      </p:pic>
      <p:sp>
        <p:nvSpPr>
          <p:cNvPr id="74" name="textbox 74"/>
          <p:cNvSpPr/>
          <p:nvPr/>
        </p:nvSpPr>
        <p:spPr>
          <a:xfrm>
            <a:off x="513481" y="236396"/>
            <a:ext cx="6032500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4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成为全球增长最快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AI</a:t>
            </a:r>
            <a:r>
              <a:rPr sz="2700" b="1" kern="0" spc="4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应用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sp>
        <p:nvSpPr>
          <p:cNvPr id="78" name="textbox 7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82" name="textbox 82"/>
          <p:cNvSpPr/>
          <p:nvPr/>
        </p:nvSpPr>
        <p:spPr>
          <a:xfrm>
            <a:off x="513481" y="236396"/>
            <a:ext cx="7902575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38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亮点1：</a:t>
            </a:r>
            <a:r>
              <a:rPr sz="2700" b="1" kern="0" spc="-47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38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性能比肩</a:t>
            </a: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ChatGPT</a:t>
            </a:r>
            <a:r>
              <a:rPr sz="2700" b="1" kern="0" spc="-29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38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2700" b="1" kern="0" spc="-54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38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但免费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84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3108" y="768096"/>
            <a:ext cx="11213592" cy="71627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280780" y="5698134"/>
            <a:ext cx="784661" cy="1000905"/>
          </a:xfrm>
          <a:prstGeom prst="rect">
            <a:avLst/>
          </a:prstGeom>
        </p:spPr>
      </p:pic>
      <p:sp>
        <p:nvSpPr>
          <p:cNvPr id="88" name="textbox 8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0" name="rect 90"/>
          <p:cNvSpPr/>
          <p:nvPr/>
        </p:nvSpPr>
        <p:spPr>
          <a:xfrm>
            <a:off x="10474083" y="6713994"/>
            <a:ext cx="1717916" cy="144005"/>
          </a:xfrm>
          <a:prstGeom prst="rect">
            <a:avLst/>
          </a:prstGeom>
          <a:solidFill>
            <a:srgbClr val="E4C89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768096"/>
            <a:ext cx="12192000" cy="6089903"/>
          </a:xfrm>
          <a:prstGeom prst="rect">
            <a:avLst/>
          </a:prstGeom>
        </p:spPr>
      </p:pic>
      <p:sp>
        <p:nvSpPr>
          <p:cNvPr id="96" name="textbox 96"/>
          <p:cNvSpPr/>
          <p:nvPr/>
        </p:nvSpPr>
        <p:spPr>
          <a:xfrm>
            <a:off x="513481" y="236396"/>
            <a:ext cx="3972559" cy="4940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686"/>
              </a:lnSpc>
              <a:tabLst/>
            </a:pPr>
            <a:r>
              <a:rPr sz="2700" b="1" kern="0" spc="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2700" b="1" kern="0" spc="4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亮点2：</a:t>
            </a:r>
            <a:r>
              <a:rPr sz="2700" b="1" kern="0" spc="-56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b="1" kern="0" spc="410" dirty="0">
                <a:solidFill>
                  <a:srgbClr val="212B8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推理</a:t>
            </a:r>
            <a:endParaRPr sz="2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8" name="textbox 98"/>
          <p:cNvSpPr/>
          <p:nvPr/>
        </p:nvSpPr>
        <p:spPr>
          <a:xfrm>
            <a:off x="9814379" y="104455"/>
            <a:ext cx="2256789" cy="2927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1125" algn="l" rtl="0" eaLnBrk="0">
              <a:lnSpc>
                <a:spcPts val="2103"/>
              </a:lnSpc>
              <a:tabLst/>
            </a:pP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《高效使用</a:t>
            </a:r>
            <a:r>
              <a:rPr sz="1500" b="1" kern="0" spc="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DeepSeek</a:t>
            </a:r>
            <a:r>
              <a:rPr sz="1500" b="1" kern="0" spc="30" dirty="0">
                <a:solidFill>
                  <a:srgbClr val="5A66D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Application>WPS 演示</ap:Applicat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2025-04-10T10:20:40Z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wqlLaW5nc29mdCBQREYgdG8gV1BTIDEwMA</vt:lpwstr>
  </property>
  <property fmtid="{D5CDD505-2E9C-101B-9397-08002B2CF9AE}" pid="3" name="Created">
    <vt:filetime>2025-04-15T15:17:23</vt:filetime>
  </property>
</Properties>
</file>